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6" r:id="rId3"/>
    <p:sldId id="257" r:id="rId4"/>
    <p:sldId id="258" r:id="rId5"/>
    <p:sldId id="259" r:id="rId6"/>
    <p:sldId id="261" r:id="rId7"/>
    <p:sldId id="263" r:id="rId8"/>
    <p:sldId id="262"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B01CC8B-D64C-3A4B-997C-C60047940072}"/>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9370614-A4DC-8744-8B4A-C8DFD01558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DDB1CD66-62CF-AB4C-9545-EA0A0AFBC91E}"/>
              </a:ext>
            </a:extLst>
          </p:cNvPr>
          <p:cNvSpPr>
            <a:spLocks noGrp="1"/>
          </p:cNvSpPr>
          <p:nvPr>
            <p:ph type="dt" sz="half" idx="10"/>
          </p:nvPr>
        </p:nvSpPr>
        <p:spPr/>
        <p:txBody>
          <a:bodyPr/>
          <a:lstStyle/>
          <a:p>
            <a:fld id="{5E1D22C7-3AE7-8344-A85D-9F047F1500D1}" type="datetimeFigureOut">
              <a:rPr lang="el-GR" smtClean="0"/>
              <a:t>28/10/2017</a:t>
            </a:fld>
            <a:endParaRPr lang="el-GR"/>
          </a:p>
        </p:txBody>
      </p:sp>
      <p:sp>
        <p:nvSpPr>
          <p:cNvPr id="5" name="Θέση υποσέλιδου 4">
            <a:extLst>
              <a:ext uri="{FF2B5EF4-FFF2-40B4-BE49-F238E27FC236}">
                <a16:creationId xmlns:a16="http://schemas.microsoft.com/office/drawing/2014/main" id="{96EAD2F3-6737-564F-A587-2F57C98D01C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2E7F455-E23A-2E48-B61E-4F28FB2F9493}"/>
              </a:ext>
            </a:extLst>
          </p:cNvPr>
          <p:cNvSpPr>
            <a:spLocks noGrp="1"/>
          </p:cNvSpPr>
          <p:nvPr>
            <p:ph type="sldNum" sz="quarter" idx="12"/>
          </p:nvPr>
        </p:nvSpPr>
        <p:spPr/>
        <p:txBody>
          <a:bodyPr/>
          <a:lstStyle/>
          <a:p>
            <a:fld id="{5AB896A6-7FC9-5249-B6C2-17A324952FDD}" type="slidenum">
              <a:rPr lang="el-GR" smtClean="0"/>
              <a:t>‹#›</a:t>
            </a:fld>
            <a:endParaRPr lang="el-GR"/>
          </a:p>
        </p:txBody>
      </p:sp>
    </p:spTree>
    <p:extLst>
      <p:ext uri="{BB962C8B-B14F-4D97-AF65-F5344CB8AC3E}">
        <p14:creationId xmlns:p14="http://schemas.microsoft.com/office/powerpoint/2010/main" val="1182679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6860123-8989-EA49-8AEF-307383E6F5A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870A0CF2-4163-8F4F-8FE5-7FB714AAA886}"/>
              </a:ext>
            </a:extLst>
          </p:cNvPr>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6E0CE68D-0357-714E-82A5-428E5973FACF}"/>
              </a:ext>
            </a:extLst>
          </p:cNvPr>
          <p:cNvSpPr>
            <a:spLocks noGrp="1"/>
          </p:cNvSpPr>
          <p:nvPr>
            <p:ph type="dt" sz="half" idx="10"/>
          </p:nvPr>
        </p:nvSpPr>
        <p:spPr/>
        <p:txBody>
          <a:bodyPr/>
          <a:lstStyle/>
          <a:p>
            <a:fld id="{5E1D22C7-3AE7-8344-A85D-9F047F1500D1}" type="datetimeFigureOut">
              <a:rPr lang="el-GR" smtClean="0"/>
              <a:t>28/10/2017</a:t>
            </a:fld>
            <a:endParaRPr lang="el-GR"/>
          </a:p>
        </p:txBody>
      </p:sp>
      <p:sp>
        <p:nvSpPr>
          <p:cNvPr id="5" name="Θέση υποσέλιδου 4">
            <a:extLst>
              <a:ext uri="{FF2B5EF4-FFF2-40B4-BE49-F238E27FC236}">
                <a16:creationId xmlns:a16="http://schemas.microsoft.com/office/drawing/2014/main" id="{77677F28-5667-6048-A795-8CF8FC1D2EE6}"/>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97464897-F091-7140-85A3-2B4BBECF8EFD}"/>
              </a:ext>
            </a:extLst>
          </p:cNvPr>
          <p:cNvSpPr>
            <a:spLocks noGrp="1"/>
          </p:cNvSpPr>
          <p:nvPr>
            <p:ph type="sldNum" sz="quarter" idx="12"/>
          </p:nvPr>
        </p:nvSpPr>
        <p:spPr/>
        <p:txBody>
          <a:bodyPr/>
          <a:lstStyle/>
          <a:p>
            <a:fld id="{5AB896A6-7FC9-5249-B6C2-17A324952FDD}" type="slidenum">
              <a:rPr lang="el-GR" smtClean="0"/>
              <a:t>‹#›</a:t>
            </a:fld>
            <a:endParaRPr lang="el-GR"/>
          </a:p>
        </p:txBody>
      </p:sp>
    </p:spTree>
    <p:extLst>
      <p:ext uri="{BB962C8B-B14F-4D97-AF65-F5344CB8AC3E}">
        <p14:creationId xmlns:p14="http://schemas.microsoft.com/office/powerpoint/2010/main" val="2687381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2ACFF1C3-E793-E842-89AC-5C83E62C2105}"/>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EC20C5C5-7316-F242-8C0C-7BFF08C57693}"/>
              </a:ext>
            </a:extLst>
          </p:cNvPr>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CC22D8B2-B384-744A-BB08-C9FAED355692}"/>
              </a:ext>
            </a:extLst>
          </p:cNvPr>
          <p:cNvSpPr>
            <a:spLocks noGrp="1"/>
          </p:cNvSpPr>
          <p:nvPr>
            <p:ph type="dt" sz="half" idx="10"/>
          </p:nvPr>
        </p:nvSpPr>
        <p:spPr/>
        <p:txBody>
          <a:bodyPr/>
          <a:lstStyle/>
          <a:p>
            <a:fld id="{5E1D22C7-3AE7-8344-A85D-9F047F1500D1}" type="datetimeFigureOut">
              <a:rPr lang="el-GR" smtClean="0"/>
              <a:t>28/10/2017</a:t>
            </a:fld>
            <a:endParaRPr lang="el-GR"/>
          </a:p>
        </p:txBody>
      </p:sp>
      <p:sp>
        <p:nvSpPr>
          <p:cNvPr id="5" name="Θέση υποσέλιδου 4">
            <a:extLst>
              <a:ext uri="{FF2B5EF4-FFF2-40B4-BE49-F238E27FC236}">
                <a16:creationId xmlns:a16="http://schemas.microsoft.com/office/drawing/2014/main" id="{98F017B0-8506-DD45-9F8C-0D446CC13EAD}"/>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D1B24BD-C9B0-9344-8983-129D9DF5EFB6}"/>
              </a:ext>
            </a:extLst>
          </p:cNvPr>
          <p:cNvSpPr>
            <a:spLocks noGrp="1"/>
          </p:cNvSpPr>
          <p:nvPr>
            <p:ph type="sldNum" sz="quarter" idx="12"/>
          </p:nvPr>
        </p:nvSpPr>
        <p:spPr/>
        <p:txBody>
          <a:bodyPr/>
          <a:lstStyle/>
          <a:p>
            <a:fld id="{5AB896A6-7FC9-5249-B6C2-17A324952FDD}" type="slidenum">
              <a:rPr lang="el-GR" smtClean="0"/>
              <a:t>‹#›</a:t>
            </a:fld>
            <a:endParaRPr lang="el-GR"/>
          </a:p>
        </p:txBody>
      </p:sp>
    </p:spTree>
    <p:extLst>
      <p:ext uri="{BB962C8B-B14F-4D97-AF65-F5344CB8AC3E}">
        <p14:creationId xmlns:p14="http://schemas.microsoft.com/office/powerpoint/2010/main" val="3016692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596670-25A7-184E-A8E7-630D50D7DF0D}"/>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E6D6D5C9-8439-3144-B8C9-59719E101E3E}"/>
              </a:ext>
            </a:extLst>
          </p:cNvPr>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F87212DE-5336-C243-BADD-176BD8E4F7AD}"/>
              </a:ext>
            </a:extLst>
          </p:cNvPr>
          <p:cNvSpPr>
            <a:spLocks noGrp="1"/>
          </p:cNvSpPr>
          <p:nvPr>
            <p:ph type="dt" sz="half" idx="10"/>
          </p:nvPr>
        </p:nvSpPr>
        <p:spPr/>
        <p:txBody>
          <a:bodyPr/>
          <a:lstStyle/>
          <a:p>
            <a:fld id="{5E1D22C7-3AE7-8344-A85D-9F047F1500D1}" type="datetimeFigureOut">
              <a:rPr lang="el-GR" smtClean="0"/>
              <a:t>28/10/2017</a:t>
            </a:fld>
            <a:endParaRPr lang="el-GR"/>
          </a:p>
        </p:txBody>
      </p:sp>
      <p:sp>
        <p:nvSpPr>
          <p:cNvPr id="5" name="Θέση υποσέλιδου 4">
            <a:extLst>
              <a:ext uri="{FF2B5EF4-FFF2-40B4-BE49-F238E27FC236}">
                <a16:creationId xmlns:a16="http://schemas.microsoft.com/office/drawing/2014/main" id="{D0B31250-5AD5-8D45-880E-84DC70E1009B}"/>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8A0CE5D7-5920-3741-962E-FB3A055CB693}"/>
              </a:ext>
            </a:extLst>
          </p:cNvPr>
          <p:cNvSpPr>
            <a:spLocks noGrp="1"/>
          </p:cNvSpPr>
          <p:nvPr>
            <p:ph type="sldNum" sz="quarter" idx="12"/>
          </p:nvPr>
        </p:nvSpPr>
        <p:spPr/>
        <p:txBody>
          <a:bodyPr/>
          <a:lstStyle/>
          <a:p>
            <a:fld id="{5AB896A6-7FC9-5249-B6C2-17A324952FDD}" type="slidenum">
              <a:rPr lang="el-GR" smtClean="0"/>
              <a:t>‹#›</a:t>
            </a:fld>
            <a:endParaRPr lang="el-GR"/>
          </a:p>
        </p:txBody>
      </p:sp>
    </p:spTree>
    <p:extLst>
      <p:ext uri="{BB962C8B-B14F-4D97-AF65-F5344CB8AC3E}">
        <p14:creationId xmlns:p14="http://schemas.microsoft.com/office/powerpoint/2010/main" val="24068018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1CCFBB-9018-CB4F-8844-7DF44433005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2B8F8419-A908-B24D-8126-417003228A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a:extLst>
              <a:ext uri="{FF2B5EF4-FFF2-40B4-BE49-F238E27FC236}">
                <a16:creationId xmlns:a16="http://schemas.microsoft.com/office/drawing/2014/main" id="{A02EFF2B-137D-2641-BA62-B4E24AB3E008}"/>
              </a:ext>
            </a:extLst>
          </p:cNvPr>
          <p:cNvSpPr>
            <a:spLocks noGrp="1"/>
          </p:cNvSpPr>
          <p:nvPr>
            <p:ph type="dt" sz="half" idx="10"/>
          </p:nvPr>
        </p:nvSpPr>
        <p:spPr/>
        <p:txBody>
          <a:bodyPr/>
          <a:lstStyle/>
          <a:p>
            <a:fld id="{5E1D22C7-3AE7-8344-A85D-9F047F1500D1}" type="datetimeFigureOut">
              <a:rPr lang="el-GR" smtClean="0"/>
              <a:t>28/10/2017</a:t>
            </a:fld>
            <a:endParaRPr lang="el-GR"/>
          </a:p>
        </p:txBody>
      </p:sp>
      <p:sp>
        <p:nvSpPr>
          <p:cNvPr id="5" name="Θέση υποσέλιδου 4">
            <a:extLst>
              <a:ext uri="{FF2B5EF4-FFF2-40B4-BE49-F238E27FC236}">
                <a16:creationId xmlns:a16="http://schemas.microsoft.com/office/drawing/2014/main" id="{98E31FA8-C23E-5340-9C85-971EED09595E}"/>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5085488E-9068-1D42-8E4B-451DE1FB5C25}"/>
              </a:ext>
            </a:extLst>
          </p:cNvPr>
          <p:cNvSpPr>
            <a:spLocks noGrp="1"/>
          </p:cNvSpPr>
          <p:nvPr>
            <p:ph type="sldNum" sz="quarter" idx="12"/>
          </p:nvPr>
        </p:nvSpPr>
        <p:spPr/>
        <p:txBody>
          <a:bodyPr/>
          <a:lstStyle/>
          <a:p>
            <a:fld id="{5AB896A6-7FC9-5249-B6C2-17A324952FDD}" type="slidenum">
              <a:rPr lang="el-GR" smtClean="0"/>
              <a:t>‹#›</a:t>
            </a:fld>
            <a:endParaRPr lang="el-GR"/>
          </a:p>
        </p:txBody>
      </p:sp>
    </p:spTree>
    <p:extLst>
      <p:ext uri="{BB962C8B-B14F-4D97-AF65-F5344CB8AC3E}">
        <p14:creationId xmlns:p14="http://schemas.microsoft.com/office/powerpoint/2010/main" val="1595982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61DA8C0-025D-C54A-92BD-1B349D9C708C}"/>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46C78554-ED03-6A4C-905D-1BAA51B78112}"/>
              </a:ext>
            </a:extLst>
          </p:cNvPr>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a:extLst>
              <a:ext uri="{FF2B5EF4-FFF2-40B4-BE49-F238E27FC236}">
                <a16:creationId xmlns:a16="http://schemas.microsoft.com/office/drawing/2014/main" id="{FAFDCCA1-47A1-AC41-9EEB-F5991A4BEE22}"/>
              </a:ext>
            </a:extLst>
          </p:cNvPr>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a:extLst>
              <a:ext uri="{FF2B5EF4-FFF2-40B4-BE49-F238E27FC236}">
                <a16:creationId xmlns:a16="http://schemas.microsoft.com/office/drawing/2014/main" id="{51C7A55A-F660-5F46-B22E-695BBD19583E}"/>
              </a:ext>
            </a:extLst>
          </p:cNvPr>
          <p:cNvSpPr>
            <a:spLocks noGrp="1"/>
          </p:cNvSpPr>
          <p:nvPr>
            <p:ph type="dt" sz="half" idx="10"/>
          </p:nvPr>
        </p:nvSpPr>
        <p:spPr/>
        <p:txBody>
          <a:bodyPr/>
          <a:lstStyle/>
          <a:p>
            <a:fld id="{5E1D22C7-3AE7-8344-A85D-9F047F1500D1}" type="datetimeFigureOut">
              <a:rPr lang="el-GR" smtClean="0"/>
              <a:t>28/10/2017</a:t>
            </a:fld>
            <a:endParaRPr lang="el-GR"/>
          </a:p>
        </p:txBody>
      </p:sp>
      <p:sp>
        <p:nvSpPr>
          <p:cNvPr id="6" name="Θέση υποσέλιδου 5">
            <a:extLst>
              <a:ext uri="{FF2B5EF4-FFF2-40B4-BE49-F238E27FC236}">
                <a16:creationId xmlns:a16="http://schemas.microsoft.com/office/drawing/2014/main" id="{FF502130-A278-8E48-BC86-920261DD5C6B}"/>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CA9CC316-43F3-9641-BDB5-FCEC2C099CBC}"/>
              </a:ext>
            </a:extLst>
          </p:cNvPr>
          <p:cNvSpPr>
            <a:spLocks noGrp="1"/>
          </p:cNvSpPr>
          <p:nvPr>
            <p:ph type="sldNum" sz="quarter" idx="12"/>
          </p:nvPr>
        </p:nvSpPr>
        <p:spPr/>
        <p:txBody>
          <a:bodyPr/>
          <a:lstStyle/>
          <a:p>
            <a:fld id="{5AB896A6-7FC9-5249-B6C2-17A324952FDD}" type="slidenum">
              <a:rPr lang="el-GR" smtClean="0"/>
              <a:t>‹#›</a:t>
            </a:fld>
            <a:endParaRPr lang="el-GR"/>
          </a:p>
        </p:txBody>
      </p:sp>
    </p:spTree>
    <p:extLst>
      <p:ext uri="{BB962C8B-B14F-4D97-AF65-F5344CB8AC3E}">
        <p14:creationId xmlns:p14="http://schemas.microsoft.com/office/powerpoint/2010/main" val="857707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E30110B-7BBA-4C40-BAAE-3D64722AF3C6}"/>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CF3DD536-0FBD-A54D-97F8-C59328C5FF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a:extLst>
              <a:ext uri="{FF2B5EF4-FFF2-40B4-BE49-F238E27FC236}">
                <a16:creationId xmlns:a16="http://schemas.microsoft.com/office/drawing/2014/main" id="{E9BB1549-BAC6-C040-B2AD-DCEA110DE193}"/>
              </a:ext>
            </a:extLst>
          </p:cNvPr>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a:extLst>
              <a:ext uri="{FF2B5EF4-FFF2-40B4-BE49-F238E27FC236}">
                <a16:creationId xmlns:a16="http://schemas.microsoft.com/office/drawing/2014/main" id="{8B139548-B209-8344-A662-8A95A52AFF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a:extLst>
              <a:ext uri="{FF2B5EF4-FFF2-40B4-BE49-F238E27FC236}">
                <a16:creationId xmlns:a16="http://schemas.microsoft.com/office/drawing/2014/main" id="{C995EAFD-9BC1-7042-953A-FA1E8046BC2C}"/>
              </a:ext>
            </a:extLst>
          </p:cNvPr>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a:extLst>
              <a:ext uri="{FF2B5EF4-FFF2-40B4-BE49-F238E27FC236}">
                <a16:creationId xmlns:a16="http://schemas.microsoft.com/office/drawing/2014/main" id="{AD966BFB-83CA-1D43-9148-9C4765F22A02}"/>
              </a:ext>
            </a:extLst>
          </p:cNvPr>
          <p:cNvSpPr>
            <a:spLocks noGrp="1"/>
          </p:cNvSpPr>
          <p:nvPr>
            <p:ph type="dt" sz="half" idx="10"/>
          </p:nvPr>
        </p:nvSpPr>
        <p:spPr/>
        <p:txBody>
          <a:bodyPr/>
          <a:lstStyle/>
          <a:p>
            <a:fld id="{5E1D22C7-3AE7-8344-A85D-9F047F1500D1}" type="datetimeFigureOut">
              <a:rPr lang="el-GR" smtClean="0"/>
              <a:t>28/10/2017</a:t>
            </a:fld>
            <a:endParaRPr lang="el-GR"/>
          </a:p>
        </p:txBody>
      </p:sp>
      <p:sp>
        <p:nvSpPr>
          <p:cNvPr id="8" name="Θέση υποσέλιδου 7">
            <a:extLst>
              <a:ext uri="{FF2B5EF4-FFF2-40B4-BE49-F238E27FC236}">
                <a16:creationId xmlns:a16="http://schemas.microsoft.com/office/drawing/2014/main" id="{33A31FFB-B61D-C247-B75D-399E137603C2}"/>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37B7A324-D83C-D944-A641-7DF87604304D}"/>
              </a:ext>
            </a:extLst>
          </p:cNvPr>
          <p:cNvSpPr>
            <a:spLocks noGrp="1"/>
          </p:cNvSpPr>
          <p:nvPr>
            <p:ph type="sldNum" sz="quarter" idx="12"/>
          </p:nvPr>
        </p:nvSpPr>
        <p:spPr/>
        <p:txBody>
          <a:bodyPr/>
          <a:lstStyle/>
          <a:p>
            <a:fld id="{5AB896A6-7FC9-5249-B6C2-17A324952FDD}" type="slidenum">
              <a:rPr lang="el-GR" smtClean="0"/>
              <a:t>‹#›</a:t>
            </a:fld>
            <a:endParaRPr lang="el-GR"/>
          </a:p>
        </p:txBody>
      </p:sp>
    </p:spTree>
    <p:extLst>
      <p:ext uri="{BB962C8B-B14F-4D97-AF65-F5344CB8AC3E}">
        <p14:creationId xmlns:p14="http://schemas.microsoft.com/office/powerpoint/2010/main" val="3521362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2425BE-6050-0140-9A00-57C354676F8A}"/>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D7A9FB43-F7FE-2F4F-9495-D6DDE1285F4F}"/>
              </a:ext>
            </a:extLst>
          </p:cNvPr>
          <p:cNvSpPr>
            <a:spLocks noGrp="1"/>
          </p:cNvSpPr>
          <p:nvPr>
            <p:ph type="dt" sz="half" idx="10"/>
          </p:nvPr>
        </p:nvSpPr>
        <p:spPr/>
        <p:txBody>
          <a:bodyPr/>
          <a:lstStyle/>
          <a:p>
            <a:fld id="{5E1D22C7-3AE7-8344-A85D-9F047F1500D1}" type="datetimeFigureOut">
              <a:rPr lang="el-GR" smtClean="0"/>
              <a:t>28/10/2017</a:t>
            </a:fld>
            <a:endParaRPr lang="el-GR"/>
          </a:p>
        </p:txBody>
      </p:sp>
      <p:sp>
        <p:nvSpPr>
          <p:cNvPr id="4" name="Θέση υποσέλιδου 3">
            <a:extLst>
              <a:ext uri="{FF2B5EF4-FFF2-40B4-BE49-F238E27FC236}">
                <a16:creationId xmlns:a16="http://schemas.microsoft.com/office/drawing/2014/main" id="{7AAE5577-AB8C-954B-B4D1-1669142A5446}"/>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E7DD6739-61EF-3049-ABBB-D65A7DCB3F15}"/>
              </a:ext>
            </a:extLst>
          </p:cNvPr>
          <p:cNvSpPr>
            <a:spLocks noGrp="1"/>
          </p:cNvSpPr>
          <p:nvPr>
            <p:ph type="sldNum" sz="quarter" idx="12"/>
          </p:nvPr>
        </p:nvSpPr>
        <p:spPr/>
        <p:txBody>
          <a:bodyPr/>
          <a:lstStyle/>
          <a:p>
            <a:fld id="{5AB896A6-7FC9-5249-B6C2-17A324952FDD}" type="slidenum">
              <a:rPr lang="el-GR" smtClean="0"/>
              <a:t>‹#›</a:t>
            </a:fld>
            <a:endParaRPr lang="el-GR"/>
          </a:p>
        </p:txBody>
      </p:sp>
    </p:spTree>
    <p:extLst>
      <p:ext uri="{BB962C8B-B14F-4D97-AF65-F5344CB8AC3E}">
        <p14:creationId xmlns:p14="http://schemas.microsoft.com/office/powerpoint/2010/main" val="95509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911EE88D-55ED-F043-A9EC-5B14F949A76F}"/>
              </a:ext>
            </a:extLst>
          </p:cNvPr>
          <p:cNvSpPr>
            <a:spLocks noGrp="1"/>
          </p:cNvSpPr>
          <p:nvPr>
            <p:ph type="dt" sz="half" idx="10"/>
          </p:nvPr>
        </p:nvSpPr>
        <p:spPr/>
        <p:txBody>
          <a:bodyPr/>
          <a:lstStyle/>
          <a:p>
            <a:fld id="{5E1D22C7-3AE7-8344-A85D-9F047F1500D1}" type="datetimeFigureOut">
              <a:rPr lang="el-GR" smtClean="0"/>
              <a:t>28/10/2017</a:t>
            </a:fld>
            <a:endParaRPr lang="el-GR"/>
          </a:p>
        </p:txBody>
      </p:sp>
      <p:sp>
        <p:nvSpPr>
          <p:cNvPr id="3" name="Θέση υποσέλιδου 2">
            <a:extLst>
              <a:ext uri="{FF2B5EF4-FFF2-40B4-BE49-F238E27FC236}">
                <a16:creationId xmlns:a16="http://schemas.microsoft.com/office/drawing/2014/main" id="{EE7E2D67-397F-7740-959D-AC033E61310A}"/>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391A0C59-5B51-8F4A-8D91-B386EB1B4245}"/>
              </a:ext>
            </a:extLst>
          </p:cNvPr>
          <p:cNvSpPr>
            <a:spLocks noGrp="1"/>
          </p:cNvSpPr>
          <p:nvPr>
            <p:ph type="sldNum" sz="quarter" idx="12"/>
          </p:nvPr>
        </p:nvSpPr>
        <p:spPr/>
        <p:txBody>
          <a:bodyPr/>
          <a:lstStyle/>
          <a:p>
            <a:fld id="{5AB896A6-7FC9-5249-B6C2-17A324952FDD}" type="slidenum">
              <a:rPr lang="el-GR" smtClean="0"/>
              <a:t>‹#›</a:t>
            </a:fld>
            <a:endParaRPr lang="el-GR"/>
          </a:p>
        </p:txBody>
      </p:sp>
    </p:spTree>
    <p:extLst>
      <p:ext uri="{BB962C8B-B14F-4D97-AF65-F5344CB8AC3E}">
        <p14:creationId xmlns:p14="http://schemas.microsoft.com/office/powerpoint/2010/main" val="971386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D5E1DD-C5D7-3140-931B-8A237D63BD9B}"/>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1F7EB3F4-E117-1A47-B35A-169F9AD875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a:extLst>
              <a:ext uri="{FF2B5EF4-FFF2-40B4-BE49-F238E27FC236}">
                <a16:creationId xmlns:a16="http://schemas.microsoft.com/office/drawing/2014/main" id="{05ACA2F1-3D42-C140-A910-F2B2E2B72F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0D84C038-365C-D647-82EE-2F6BF59028FE}"/>
              </a:ext>
            </a:extLst>
          </p:cNvPr>
          <p:cNvSpPr>
            <a:spLocks noGrp="1"/>
          </p:cNvSpPr>
          <p:nvPr>
            <p:ph type="dt" sz="half" idx="10"/>
          </p:nvPr>
        </p:nvSpPr>
        <p:spPr/>
        <p:txBody>
          <a:bodyPr/>
          <a:lstStyle/>
          <a:p>
            <a:fld id="{5E1D22C7-3AE7-8344-A85D-9F047F1500D1}" type="datetimeFigureOut">
              <a:rPr lang="el-GR" smtClean="0"/>
              <a:t>28/10/2017</a:t>
            </a:fld>
            <a:endParaRPr lang="el-GR"/>
          </a:p>
        </p:txBody>
      </p:sp>
      <p:sp>
        <p:nvSpPr>
          <p:cNvPr id="6" name="Θέση υποσέλιδου 5">
            <a:extLst>
              <a:ext uri="{FF2B5EF4-FFF2-40B4-BE49-F238E27FC236}">
                <a16:creationId xmlns:a16="http://schemas.microsoft.com/office/drawing/2014/main" id="{4096D1CB-B588-9442-9667-318DC9D6DE24}"/>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B6B63304-DB6C-1A42-9767-ECE0BFB07E65}"/>
              </a:ext>
            </a:extLst>
          </p:cNvPr>
          <p:cNvSpPr>
            <a:spLocks noGrp="1"/>
          </p:cNvSpPr>
          <p:nvPr>
            <p:ph type="sldNum" sz="quarter" idx="12"/>
          </p:nvPr>
        </p:nvSpPr>
        <p:spPr/>
        <p:txBody>
          <a:bodyPr/>
          <a:lstStyle/>
          <a:p>
            <a:fld id="{5AB896A6-7FC9-5249-B6C2-17A324952FDD}" type="slidenum">
              <a:rPr lang="el-GR" smtClean="0"/>
              <a:t>‹#›</a:t>
            </a:fld>
            <a:endParaRPr lang="el-GR"/>
          </a:p>
        </p:txBody>
      </p:sp>
    </p:spTree>
    <p:extLst>
      <p:ext uri="{BB962C8B-B14F-4D97-AF65-F5344CB8AC3E}">
        <p14:creationId xmlns:p14="http://schemas.microsoft.com/office/powerpoint/2010/main" val="1204162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E8BCFF-6EFF-B44C-BFFD-87A92108DBD5}"/>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212647C5-496E-3144-9873-C6DA1CC6A0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B978A904-458D-A440-ABF0-EFA81D1863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a:extLst>
              <a:ext uri="{FF2B5EF4-FFF2-40B4-BE49-F238E27FC236}">
                <a16:creationId xmlns:a16="http://schemas.microsoft.com/office/drawing/2014/main" id="{5FA92EBB-2E61-1044-BB82-C8A7F61F1DFB}"/>
              </a:ext>
            </a:extLst>
          </p:cNvPr>
          <p:cNvSpPr>
            <a:spLocks noGrp="1"/>
          </p:cNvSpPr>
          <p:nvPr>
            <p:ph type="dt" sz="half" idx="10"/>
          </p:nvPr>
        </p:nvSpPr>
        <p:spPr/>
        <p:txBody>
          <a:bodyPr/>
          <a:lstStyle/>
          <a:p>
            <a:fld id="{5E1D22C7-3AE7-8344-A85D-9F047F1500D1}" type="datetimeFigureOut">
              <a:rPr lang="el-GR" smtClean="0"/>
              <a:t>28/10/2017</a:t>
            </a:fld>
            <a:endParaRPr lang="el-GR"/>
          </a:p>
        </p:txBody>
      </p:sp>
      <p:sp>
        <p:nvSpPr>
          <p:cNvPr id="6" name="Θέση υποσέλιδου 5">
            <a:extLst>
              <a:ext uri="{FF2B5EF4-FFF2-40B4-BE49-F238E27FC236}">
                <a16:creationId xmlns:a16="http://schemas.microsoft.com/office/drawing/2014/main" id="{CBF89B2E-C02A-6143-8F49-101C6BE86ED0}"/>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8002569-DED3-754F-AE2A-ACA37262A38E}"/>
              </a:ext>
            </a:extLst>
          </p:cNvPr>
          <p:cNvSpPr>
            <a:spLocks noGrp="1"/>
          </p:cNvSpPr>
          <p:nvPr>
            <p:ph type="sldNum" sz="quarter" idx="12"/>
          </p:nvPr>
        </p:nvSpPr>
        <p:spPr/>
        <p:txBody>
          <a:bodyPr/>
          <a:lstStyle/>
          <a:p>
            <a:fld id="{5AB896A6-7FC9-5249-B6C2-17A324952FDD}" type="slidenum">
              <a:rPr lang="el-GR" smtClean="0"/>
              <a:t>‹#›</a:t>
            </a:fld>
            <a:endParaRPr lang="el-GR"/>
          </a:p>
        </p:txBody>
      </p:sp>
    </p:spTree>
    <p:extLst>
      <p:ext uri="{BB962C8B-B14F-4D97-AF65-F5344CB8AC3E}">
        <p14:creationId xmlns:p14="http://schemas.microsoft.com/office/powerpoint/2010/main" val="1308914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8FD1136D-8D25-6547-B22A-69F0AEC061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35ED4C79-EF8F-D64D-89F6-D6CB05164E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a:extLst>
              <a:ext uri="{FF2B5EF4-FFF2-40B4-BE49-F238E27FC236}">
                <a16:creationId xmlns:a16="http://schemas.microsoft.com/office/drawing/2014/main" id="{EF62BE7C-E611-554D-9B5E-CD715B88A9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D22C7-3AE7-8344-A85D-9F047F1500D1}" type="datetimeFigureOut">
              <a:rPr lang="el-GR" smtClean="0"/>
              <a:t>28/10/2017</a:t>
            </a:fld>
            <a:endParaRPr lang="el-GR"/>
          </a:p>
        </p:txBody>
      </p:sp>
      <p:sp>
        <p:nvSpPr>
          <p:cNvPr id="5" name="Θέση υποσέλιδου 4">
            <a:extLst>
              <a:ext uri="{FF2B5EF4-FFF2-40B4-BE49-F238E27FC236}">
                <a16:creationId xmlns:a16="http://schemas.microsoft.com/office/drawing/2014/main" id="{E00CDAEF-1184-5140-B2E9-4B113E324D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302B247A-065D-604B-BEA9-9F54878F08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B896A6-7FC9-5249-B6C2-17A324952FDD}" type="slidenum">
              <a:rPr lang="el-GR" smtClean="0"/>
              <a:t>‹#›</a:t>
            </a:fld>
            <a:endParaRPr lang="el-GR"/>
          </a:p>
        </p:txBody>
      </p:sp>
    </p:spTree>
    <p:extLst>
      <p:ext uri="{BB962C8B-B14F-4D97-AF65-F5344CB8AC3E}">
        <p14:creationId xmlns:p14="http://schemas.microsoft.com/office/powerpoint/2010/main" val="16893926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l.m.wikipedia.org/wiki/%CE%A4%CF%83%CE%BF%CF%85%CE%BD%CE%AC%CE%BC%CE%B9" TargetMode="External"/><Relationship Id="rId3" Type="http://schemas.openxmlformats.org/officeDocument/2006/relationships/hyperlink" Target="https://el.m.wikipedia.org/wiki/%CE%8E%CF%86%CE%B1%CE%BB%CE%BF%CF%82" TargetMode="External"/><Relationship Id="rId7" Type="http://schemas.openxmlformats.org/officeDocument/2006/relationships/hyperlink" Target="https://el.m.wikipedia.org/wiki/%CE%A0%CE%BB%CE%B7%CE%BC%CE%BC%CF%8D%CF%81%CE%B1" TargetMode="External"/><Relationship Id="rId2" Type="http://schemas.openxmlformats.org/officeDocument/2006/relationships/hyperlink" Target="https://el.m.wikipedia.org/w/index.php?title=%CE%A0%CF%81%CF%8C%CF%83%CE%BA%CF%81%CE%BF%CF%85%CF%83%CE%B7_%CF%80%CE%BB%CE%BF%CE%AF%CE%BF%CF%85&amp;action=edit&amp;redlink=1" TargetMode="External"/><Relationship Id="rId1" Type="http://schemas.openxmlformats.org/officeDocument/2006/relationships/slideLayout" Target="../slideLayouts/slideLayout2.xml"/><Relationship Id="rId6" Type="http://schemas.openxmlformats.org/officeDocument/2006/relationships/hyperlink" Target="https://el.m.wikipedia.org/wiki/%CE%A3%CE%B5%CE%B9%CF%83%CE%BC%CF%8C%CF%82" TargetMode="External"/><Relationship Id="rId5" Type="http://schemas.openxmlformats.org/officeDocument/2006/relationships/hyperlink" Target="https://el.m.wikipedia.org/wiki/%CE%9D%CE%B1%CF%85%CF%84%CE%B9%CE%BA%CF%8C_%CE%B1%CF%84%CF%8D%CF%87%CE%B7%CE%BC%CE%B1" TargetMode="External"/><Relationship Id="rId4" Type="http://schemas.openxmlformats.org/officeDocument/2006/relationships/hyperlink" Target="https://el.m.wikipedia.org/wiki/%CE%9D%CE%B1%CF%85%CF%84%CE%B9%CE%BA%CF%8C%CF%82_%CF%87%CE%AC%CF%81%CF%84%CE%B7%CF%82" TargetMode="External"/><Relationship Id="rId9" Type="http://schemas.openxmlformats.org/officeDocument/2006/relationships/hyperlink" Target="https://el.m.wikipedia.org/wiki/%CE%91%CE%BA%CF%81%CE%B1%CE%AF%CE%B1_%CE%BA%CE%B1%CE%B9%CF%81%CE%B9%CE%BA%CE%AC_%CF%86%CE%B1%CE%B9%CE%BD%CF%8C%CE%BC%CE%B5%CE%BD%CE%B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l.m.wikipedia.org/wiki/%CE%9D%CE%BF%CE%BC%CE%BF%CE%BB%CE%BF%CE%B3%CE%AF%CE%B1" TargetMode="External"/><Relationship Id="rId2" Type="http://schemas.openxmlformats.org/officeDocument/2006/relationships/hyperlink" Target="https://el.m.wikipedia.org/wiki/%CE%91%CF%80%CE%B5%CF%81%CE%B3%CE%AF%CE%B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el.m.wikipedia.org/w/index.php?title=%CE%A0%CE%BB%CE%BF%CE%B9%CE%BF%CE%BA%CF%84%CE%AE%CF%84%CE%B7%CF%82&amp;action=edit&amp;redlink=1" TargetMode="External"/><Relationship Id="rId3" Type="http://schemas.openxmlformats.org/officeDocument/2006/relationships/hyperlink" Target="https://el.m.wikipedia.org/w/index.php?title=%CE%98%CE%B1%CE%BB%CE%AC%CF%83%CF%83%CE%B9%CE%B1_%CE%B1%CF%83%CF%86%CE%AC%CE%BB%CE%B9%CF%83%CE%B7&amp;action=edit&amp;redlink=1" TargetMode="External"/><Relationship Id="rId7" Type="http://schemas.openxmlformats.org/officeDocument/2006/relationships/hyperlink" Target="https://el.m.wikipedia.org/wiki/%CE%88%CE%BA%CF%81%CE%B7%CE%BE%CE%B7" TargetMode="External"/><Relationship Id="rId2" Type="http://schemas.openxmlformats.org/officeDocument/2006/relationships/hyperlink" Target="https://el.m.wikipedia.org/w/index.php?title=%CE%9D%CE%B1%CF%85%CE%BB%CE%BF%CF%83%CF%8D%CE%BC%CF%89%CE%BD%CE%BF&amp;action=edit&amp;redlink=1" TargetMode="External"/><Relationship Id="rId1" Type="http://schemas.openxmlformats.org/officeDocument/2006/relationships/slideLayout" Target="../slideLayouts/slideLayout2.xml"/><Relationship Id="rId6" Type="http://schemas.openxmlformats.org/officeDocument/2006/relationships/hyperlink" Target="https://el.m.wikipedia.org/w/index.php?title=%CE%9C%CE%B5%CF%84%CE%B1%CE%BA%CE%AF%CE%BD%CE%B7%CF%83%CE%B7_%CF%86%CE%BF%CF%81%CF%84%CE%AF%CE%BF%CF%85&amp;action=edit&amp;redlink=1" TargetMode="External"/><Relationship Id="rId5" Type="http://schemas.openxmlformats.org/officeDocument/2006/relationships/hyperlink" Target="https://el.m.wikipedia.org/w/index.php?title=%CE%A6%CE%BF%CF%81%CF%84%CE%BF%CE%B5%CE%BA%CF%86%CF%8C%CF%81%CF%84%CF%89%CF%83%CE%B7&amp;action=edit&amp;redlink=1" TargetMode="External"/><Relationship Id="rId4" Type="http://schemas.openxmlformats.org/officeDocument/2006/relationships/hyperlink" Target="https://el.m.wikipedia.org/w/index.php?title=%CE%95%CF%80%CE%B9%CE%BC%CE%AD%CE%BB%CE%B5%CE%B9%CE%B1&amp;action=edit&amp;redlink=1"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el.m.wikipedia.org/w/index.php?title=%CE%9A%CE%B1%CE%B9%CF%81%CE%B9%CE%BA%CE%AC_%CF%86%CE%B1%CE%B9%CE%BD%CF%8C%CE%BC%CE%B5%CE%BD%CE%B1&amp;action=edit&amp;redlink=1" TargetMode="External"/><Relationship Id="rId3" Type="http://schemas.openxmlformats.org/officeDocument/2006/relationships/hyperlink" Target="https://el.m.wikipedia.org/wiki/%CE%94%CF%8C%CE%BB%CE%BF%CF%82" TargetMode="External"/><Relationship Id="rId7" Type="http://schemas.openxmlformats.org/officeDocument/2006/relationships/hyperlink" Target="https://el.m.wikipedia.org/wiki/%CE%91%CE%BD%CF%89%CF%84%CE%AD%CF%81%CE%B1_%CE%B2%CE%AF%CE%B1" TargetMode="External"/><Relationship Id="rId2" Type="http://schemas.openxmlformats.org/officeDocument/2006/relationships/hyperlink" Target="https://el.m.wikipedia.org/w/index.php?title=%CE%A5%CF%80%CE%B1%CE%B9%CF%84%CE%B9%CF%8C%CF%84%CE%B7%CF%84%CE%B1&amp;action=edit&amp;redlink=1" TargetMode="External"/><Relationship Id="rId1" Type="http://schemas.openxmlformats.org/officeDocument/2006/relationships/slideLayout" Target="../slideLayouts/slideLayout2.xml"/><Relationship Id="rId6" Type="http://schemas.openxmlformats.org/officeDocument/2006/relationships/hyperlink" Target="https://el.m.wikipedia.org/wiki/%CE%9D%CF%8C%CE%BC%CE%BF%CF%82" TargetMode="External"/><Relationship Id="rId5" Type="http://schemas.openxmlformats.org/officeDocument/2006/relationships/hyperlink" Target="https://el.m.wikipedia.org/w/index.php?title=%CE%9F%CF%86%CE%B5%CE%B9%CE%BB%CE%AD%CF%84%CE%B7%CF%82&amp;action=edit&amp;redlink=1" TargetMode="External"/><Relationship Id="rId4" Type="http://schemas.openxmlformats.org/officeDocument/2006/relationships/hyperlink" Target="https://el.m.wikipedia.org/wiki/%CE%91%CE%BC%CE%AD%CE%BB%CE%B5%CE%B9%CE%B1" TargetMode="External"/><Relationship Id="rId9" Type="http://schemas.openxmlformats.org/officeDocument/2006/relationships/hyperlink" Target="https://el.m.wikipedia.org/wiki/%CE%9A%CE%B1%CF%84%CE%AC%CF%83%CF%84%CE%B1%CF%83%CE%B7_%CE%B8%CE%B1%CE%BB%CE%AC%CF%83%CF%83%CE%B7%CF%8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beneautyadonboard2.jpg">
            <a:extLst>
              <a:ext uri="{FF2B5EF4-FFF2-40B4-BE49-F238E27FC236}">
                <a16:creationId xmlns:a16="http://schemas.microsoft.com/office/drawing/2014/main" id="{4B9F375F-939B-4FE2-86AE-55574DA94EF7}"/>
              </a:ext>
            </a:extLst>
          </p:cNvPr>
          <p:cNvPicPr>
            <a:picLocks noChangeAspect="1"/>
          </p:cNvPicPr>
          <p:nvPr/>
        </p:nvPicPr>
        <p:blipFill>
          <a:blip r:embed="rId2"/>
          <a:stretch>
            <a:fillRect/>
          </a:stretch>
        </p:blipFill>
        <p:spPr>
          <a:xfrm>
            <a:off x="11113" y="20638"/>
            <a:ext cx="12188825" cy="6638492"/>
          </a:xfrm>
          <a:prstGeom prst="rect">
            <a:avLst/>
          </a:prstGeom>
        </p:spPr>
      </p:pic>
      <p:sp>
        <p:nvSpPr>
          <p:cNvPr id="6" name="TextBox 5">
            <a:extLst>
              <a:ext uri="{FF2B5EF4-FFF2-40B4-BE49-F238E27FC236}">
                <a16:creationId xmlns:a16="http://schemas.microsoft.com/office/drawing/2014/main" id="{CBFC6E85-D2A2-4518-9ECC-1BC7DBC56893}"/>
              </a:ext>
            </a:extLst>
          </p:cNvPr>
          <p:cNvSpPr txBox="1"/>
          <p:nvPr/>
        </p:nvSpPr>
        <p:spPr>
          <a:xfrm>
            <a:off x="1397000" y="3192463"/>
            <a:ext cx="8658225" cy="1569660"/>
          </a:xfrm>
          <a:prstGeom prst="rect">
            <a:avLst/>
          </a:prstGeom>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GB" sz="3200" dirty="0">
                <a:solidFill>
                  <a:srgbClr val="FFFFFF"/>
                </a:solidFill>
              </a:rPr>
              <a:t>ΙΕΚ/Γ ΕΞΑΜΗΝΟ ΝΑΥΤΑΣΦΑΛΙΣΗ-</a:t>
            </a:r>
            <a:r>
              <a:rPr lang="en-GB" sz="3200" dirty="0" err="1">
                <a:solidFill>
                  <a:srgbClr val="FFFFFF"/>
                </a:solidFill>
              </a:rPr>
              <a:t>Όροι</a:t>
            </a:r>
            <a:r>
              <a:rPr lang="en-GB" sz="3200" dirty="0">
                <a:solidFill>
                  <a:srgbClr val="FFFFFF"/>
                </a:solidFill>
              </a:rPr>
              <a:t> Να</a:t>
            </a:r>
            <a:r>
              <a:rPr lang="en-GB" sz="3200" dirty="0" err="1">
                <a:solidFill>
                  <a:srgbClr val="FFFFFF"/>
                </a:solidFill>
              </a:rPr>
              <a:t>υτ</a:t>
            </a:r>
            <a:r>
              <a:rPr lang="en-GB" sz="3200" dirty="0">
                <a:solidFill>
                  <a:srgbClr val="FFFFFF"/>
                </a:solidFill>
              </a:rPr>
              <a:t>α</a:t>
            </a:r>
            <a:r>
              <a:rPr lang="en-GB" sz="3200" dirty="0" err="1">
                <a:solidFill>
                  <a:srgbClr val="FFFFFF"/>
                </a:solidFill>
              </a:rPr>
              <a:t>σφ</a:t>
            </a:r>
            <a:r>
              <a:rPr lang="en-GB" sz="3200" dirty="0">
                <a:solidFill>
                  <a:srgbClr val="FFFFFF"/>
                </a:solidFill>
              </a:rPr>
              <a:t>α</a:t>
            </a:r>
            <a:r>
              <a:rPr lang="en-GB" sz="3200" dirty="0" err="1">
                <a:solidFill>
                  <a:srgbClr val="FFFFFF"/>
                </a:solidFill>
              </a:rPr>
              <a:t>λίσεων</a:t>
            </a:r>
            <a:endParaRPr lang="en-GB" sz="3200" dirty="0">
              <a:solidFill>
                <a:srgbClr val="FFFFFF"/>
              </a:solidFill>
            </a:endParaRPr>
          </a:p>
          <a:p>
            <a:pPr algn="ctr"/>
            <a:r>
              <a:rPr lang="en-GB" sz="3200" dirty="0">
                <a:solidFill>
                  <a:srgbClr val="FFFFFF"/>
                </a:solidFill>
              </a:rPr>
              <a:t>Κα</a:t>
            </a:r>
            <a:r>
              <a:rPr lang="en-GB" sz="3200" dirty="0" err="1">
                <a:solidFill>
                  <a:srgbClr val="FFFFFF"/>
                </a:solidFill>
              </a:rPr>
              <a:t>θηγητής</a:t>
            </a:r>
            <a:r>
              <a:rPr lang="en-GB" sz="3200" dirty="0">
                <a:solidFill>
                  <a:srgbClr val="FFFFFF"/>
                </a:solidFill>
              </a:rPr>
              <a:t>  Χα</a:t>
            </a:r>
            <a:r>
              <a:rPr lang="en-GB" sz="3200" dirty="0" err="1">
                <a:solidFill>
                  <a:srgbClr val="FFFFFF"/>
                </a:solidFill>
              </a:rPr>
              <a:t>τζημιχ</a:t>
            </a:r>
            <a:r>
              <a:rPr lang="en-GB" sz="3200" dirty="0">
                <a:solidFill>
                  <a:srgbClr val="FFFFFF"/>
                </a:solidFill>
              </a:rPr>
              <a:t>α</a:t>
            </a:r>
            <a:r>
              <a:rPr lang="en-GB" sz="3200" dirty="0" err="1">
                <a:solidFill>
                  <a:srgbClr val="FFFFFF"/>
                </a:solidFill>
              </a:rPr>
              <a:t>ήλ</a:t>
            </a:r>
            <a:r>
              <a:rPr lang="en-GB" sz="3200" dirty="0">
                <a:solidFill>
                  <a:srgbClr val="FFFFFF"/>
                </a:solidFill>
              </a:rPr>
              <a:t> </a:t>
            </a:r>
            <a:r>
              <a:rPr lang="en-GB" sz="3200" dirty="0" err="1">
                <a:solidFill>
                  <a:srgbClr val="FFFFFF"/>
                </a:solidFill>
              </a:rPr>
              <a:t>Δημήτριος</a:t>
            </a:r>
          </a:p>
        </p:txBody>
      </p:sp>
    </p:spTree>
    <p:extLst>
      <p:ext uri="{BB962C8B-B14F-4D97-AF65-F5344CB8AC3E}">
        <p14:creationId xmlns:p14="http://schemas.microsoft.com/office/powerpoint/2010/main" val="18145761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040A5AA-AD04-3945-B837-9A0CDF38B3F0}"/>
              </a:ext>
            </a:extLst>
          </p:cNvPr>
          <p:cNvSpPr>
            <a:spLocks noGrp="1"/>
          </p:cNvSpPr>
          <p:nvPr>
            <p:ph idx="1"/>
          </p:nvPr>
        </p:nvSpPr>
        <p:spPr>
          <a:xfrm>
            <a:off x="98425" y="166688"/>
            <a:ext cx="12050237" cy="6508750"/>
          </a:xfrm>
        </p:spPr>
        <p:txBody>
          <a:bodyPr vert="horz" lIns="91440" tIns="45720" rIns="91440" bIns="45720" rtlCol="0" anchor="t">
            <a:normAutofit fontScale="77500" lnSpcReduction="20000"/>
          </a:bodyPr>
          <a:lstStyle/>
          <a:p>
            <a:pPr marL="0" indent="0">
              <a:buNone/>
            </a:pPr>
            <a:r>
              <a:rPr lang="el-GR" b="1" dirty="0"/>
              <a:t>13.Εμπλεκόμενα μέρη στην ασφάλιση και διαδικασία απαιτήσεων</a:t>
            </a:r>
            <a:r>
              <a:rPr lang="el-GR" dirty="0"/>
              <a:t>.</a:t>
            </a:r>
          </a:p>
          <a:p>
            <a:pPr marL="0" indent="0">
              <a:buNone/>
            </a:pPr>
            <a:r>
              <a:rPr lang="el-GR" dirty="0"/>
              <a:t>Η διαδικασία για την ασφάλιση ενός πλοίου ξεκινά με την προσέγγιση από τον πλοιοκτήτη ή διαχειριστή του πλοίου ενός μεσίτη ασφαλειών.(</a:t>
            </a:r>
            <a:r>
              <a:rPr lang="af-ZA" dirty="0" err="1"/>
              <a:t>Insurance</a:t>
            </a:r>
            <a:r>
              <a:rPr lang="af-ZA" dirty="0"/>
              <a:t> </a:t>
            </a:r>
            <a:r>
              <a:rPr lang="af-ZA" dirty="0" err="1"/>
              <a:t>broker</a:t>
            </a:r>
            <a:r>
              <a:rPr lang="af-ZA" dirty="0"/>
              <a:t>). </a:t>
            </a:r>
          </a:p>
          <a:p>
            <a:pPr marL="0" indent="0">
              <a:buNone/>
            </a:pPr>
            <a:r>
              <a:rPr lang="el-GR" dirty="0"/>
              <a:t>Η κάλυψη πλοίου στους </a:t>
            </a:r>
            <a:r>
              <a:rPr lang="af-ZA" dirty="0"/>
              <a:t>Lloyd’s </a:t>
            </a:r>
            <a:r>
              <a:rPr lang="el-GR" dirty="0"/>
              <a:t>απαιτεί την μεσολάβηση ενός μεσίτη των </a:t>
            </a:r>
            <a:r>
              <a:rPr lang="af-ZA" dirty="0"/>
              <a:t>Lloyd’s  (Lloyd’s </a:t>
            </a:r>
            <a:r>
              <a:rPr lang="af-ZA" dirty="0" err="1"/>
              <a:t>broker</a:t>
            </a:r>
            <a:r>
              <a:rPr lang="af-ZA" dirty="0"/>
              <a:t>).</a:t>
            </a:r>
            <a:r>
              <a:rPr lang="el-GR" dirty="0"/>
              <a:t>Οι μεσίτες αυτοί διατηρούν λογαριασμούς με τους </a:t>
            </a:r>
            <a:r>
              <a:rPr lang="af-ZA" dirty="0" err="1"/>
              <a:t>Underwriters</a:t>
            </a:r>
            <a:r>
              <a:rPr lang="af-ZA" dirty="0"/>
              <a:t>( </a:t>
            </a:r>
          </a:p>
          <a:p>
            <a:pPr marL="0" indent="0">
              <a:buNone/>
            </a:pPr>
            <a:r>
              <a:rPr lang="af-ZA" dirty="0"/>
              <a:t>open </a:t>
            </a:r>
            <a:r>
              <a:rPr lang="af-ZA" dirty="0" err="1"/>
              <a:t>accounts</a:t>
            </a:r>
            <a:r>
              <a:rPr lang="af-ZA" dirty="0"/>
              <a:t>) </a:t>
            </a:r>
            <a:r>
              <a:rPr lang="el-GR" dirty="0"/>
              <a:t>και εξυπηρετούν λογιστικά την πληρωμή του ασφαλίστρου αλλά και της αποζημιώσεως. Η μεσολάβηση για την ασφάλιση γίνεται κάτω από αυστηρούς</a:t>
            </a:r>
          </a:p>
          <a:p>
            <a:pPr marL="0" indent="0">
              <a:buNone/>
            </a:pPr>
            <a:r>
              <a:rPr lang="el-GR" dirty="0"/>
              <a:t>κανόνες ηθικής και αξιοπιστίας συμβάλλοντας επίσης στην εξασφάλιση της “καλής πίστης” σύμφωνα με τις απαιτήσεις του Μ.Ι.Α 1906. </a:t>
            </a:r>
          </a:p>
          <a:p>
            <a:pPr marL="0" indent="0">
              <a:buNone/>
            </a:pPr>
            <a:r>
              <a:rPr lang="el-GR" dirty="0"/>
              <a:t>Μετά την συλλογή των απαραίτητων πληροφοριών για το πλοίο που πρόκειται να ασφαλιστεί οι μεσίτες συντάσσουν το λεγόμενο </a:t>
            </a:r>
            <a:r>
              <a:rPr lang="af-ZA" b="1" dirty="0"/>
              <a:t>SLIP </a:t>
            </a:r>
            <a:r>
              <a:rPr lang="el-GR" b="1" dirty="0"/>
              <a:t>και προσεγγίζουν έναν από τους </a:t>
            </a:r>
            <a:r>
              <a:rPr lang="af-ZA" b="1" dirty="0" err="1"/>
              <a:t>Leading</a:t>
            </a:r>
            <a:r>
              <a:rPr lang="af-ZA" b="1" dirty="0"/>
              <a:t> </a:t>
            </a:r>
            <a:r>
              <a:rPr lang="af-ZA" b="1" dirty="0" err="1"/>
              <a:t>Underwriters</a:t>
            </a:r>
            <a:r>
              <a:rPr lang="af-ZA" b="1" dirty="0"/>
              <a:t>.</a:t>
            </a:r>
            <a:r>
              <a:rPr lang="af-ZA" dirty="0"/>
              <a:t> </a:t>
            </a:r>
          </a:p>
          <a:p>
            <a:pPr marL="0" indent="0">
              <a:buNone/>
            </a:pPr>
            <a:r>
              <a:rPr lang="el-GR" dirty="0"/>
              <a:t>Ο </a:t>
            </a:r>
            <a:r>
              <a:rPr lang="af-ZA" dirty="0" err="1"/>
              <a:t>Leader</a:t>
            </a:r>
            <a:r>
              <a:rPr lang="af-ZA" dirty="0"/>
              <a:t> </a:t>
            </a:r>
            <a:r>
              <a:rPr lang="el-GR" dirty="0"/>
              <a:t>θα καθορίσει το ασφάλιστρο και θα υπογράψει πρώτος το </a:t>
            </a:r>
            <a:r>
              <a:rPr lang="af-ZA" dirty="0"/>
              <a:t>SLIP </a:t>
            </a:r>
            <a:r>
              <a:rPr lang="el-GR" dirty="0"/>
              <a:t>αναλαμβάνοντας επίσης ένα ποσοστό από τον κίνδυνο. </a:t>
            </a:r>
          </a:p>
          <a:p>
            <a:pPr marL="0" indent="0">
              <a:buNone/>
            </a:pPr>
            <a:r>
              <a:rPr lang="el-GR" b="1" dirty="0"/>
              <a:t>Το </a:t>
            </a:r>
            <a:r>
              <a:rPr lang="af-ZA" b="1" dirty="0"/>
              <a:t>SLIP </a:t>
            </a:r>
            <a:r>
              <a:rPr lang="el-GR" b="1" dirty="0"/>
              <a:t>περιφέρεται στα </a:t>
            </a:r>
            <a:r>
              <a:rPr lang="af-ZA" b="1" dirty="0" err="1"/>
              <a:t>decks</a:t>
            </a:r>
            <a:r>
              <a:rPr lang="af-ZA" b="1" dirty="0"/>
              <a:t> </a:t>
            </a:r>
            <a:r>
              <a:rPr lang="el-GR" b="1" dirty="0"/>
              <a:t>των </a:t>
            </a:r>
            <a:r>
              <a:rPr lang="af-ZA" b="1" dirty="0" err="1"/>
              <a:t>Underwriters</a:t>
            </a:r>
            <a:r>
              <a:rPr lang="af-ZA" b="1" dirty="0"/>
              <a:t> </a:t>
            </a:r>
            <a:r>
              <a:rPr lang="el-GR" b="1" dirty="0"/>
              <a:t>και κάθε ένας από αυτούς αναλαμβάνει κάποιο ποσοστό μέχρι την συμπλήρωση του 100% του ρίσκου. Η διαδικασία αυτή καλείται “</a:t>
            </a:r>
            <a:r>
              <a:rPr lang="af-ZA" b="1" dirty="0" err="1"/>
              <a:t>placing</a:t>
            </a:r>
            <a:r>
              <a:rPr lang="af-ZA" b="1" dirty="0"/>
              <a:t>”.</a:t>
            </a:r>
            <a:r>
              <a:rPr lang="af-ZA" dirty="0"/>
              <a:t> </a:t>
            </a:r>
          </a:p>
          <a:p>
            <a:pPr marL="0" indent="0">
              <a:buNone/>
            </a:pPr>
            <a:r>
              <a:rPr lang="el-GR" dirty="0"/>
              <a:t>Οι </a:t>
            </a:r>
            <a:r>
              <a:rPr lang="el-GR" dirty="0" err="1"/>
              <a:t>αλληλοσυγχωνεύσεις</a:t>
            </a:r>
            <a:r>
              <a:rPr lang="el-GR" dirty="0"/>
              <a:t> και εξαγορές των διαφόρων </a:t>
            </a:r>
            <a:r>
              <a:rPr lang="af-ZA" dirty="0" err="1"/>
              <a:t>Underwriting</a:t>
            </a:r>
            <a:r>
              <a:rPr lang="af-ZA" dirty="0"/>
              <a:t> </a:t>
            </a:r>
            <a:r>
              <a:rPr lang="af-ZA" dirty="0" err="1"/>
              <a:t>agencies</a:t>
            </a:r>
            <a:r>
              <a:rPr lang="af-ZA" dirty="0"/>
              <a:t> </a:t>
            </a:r>
            <a:r>
              <a:rPr lang="el-GR" dirty="0"/>
              <a:t>επέφεραν ριζική αλλαγή στην διαδικασία της κάλυψης ενός ρίσκου και ενώ μέχρι πριν μόλις 10 χρόνια δραστηριοποιούνται περί τους 400 </a:t>
            </a:r>
            <a:r>
              <a:rPr lang="af-ZA" dirty="0" err="1"/>
              <a:t>Underwriters</a:t>
            </a:r>
            <a:r>
              <a:rPr lang="af-ZA" dirty="0"/>
              <a:t> </a:t>
            </a:r>
            <a:r>
              <a:rPr lang="el-GR" dirty="0"/>
              <a:t>στην ασφάλιση πλοίων ,σήμερα ο παγκόσμιος στόλος καλύπτεται από μόλις 22 </a:t>
            </a:r>
            <a:r>
              <a:rPr lang="af-ZA" dirty="0" err="1"/>
              <a:t>Underwriters</a:t>
            </a:r>
            <a:r>
              <a:rPr lang="af-ZA" dirty="0"/>
              <a:t> </a:t>
            </a:r>
            <a:r>
              <a:rPr lang="el-GR" dirty="0"/>
              <a:t>και από ασφαλιστικές εταιρίες εκτός </a:t>
            </a:r>
            <a:r>
              <a:rPr lang="af-ZA" dirty="0"/>
              <a:t>Lloyd’s </a:t>
            </a:r>
            <a:r>
              <a:rPr lang="el-GR" dirty="0"/>
              <a:t>που εδρεύουν κυρίως στην Αγγλία ,Γαλλία, Ιταλία, Νορβηγία και Αμερική. </a:t>
            </a:r>
          </a:p>
          <a:p>
            <a:pPr marL="0" indent="0">
              <a:buNone/>
            </a:pPr>
            <a:endParaRPr lang="el-GR" dirty="0"/>
          </a:p>
        </p:txBody>
      </p:sp>
    </p:spTree>
    <p:extLst>
      <p:ext uri="{BB962C8B-B14F-4D97-AF65-F5344CB8AC3E}">
        <p14:creationId xmlns:p14="http://schemas.microsoft.com/office/powerpoint/2010/main" val="1451183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3972F567-2A41-0A47-B7D2-D1EFA724B442}"/>
              </a:ext>
            </a:extLst>
          </p:cNvPr>
          <p:cNvSpPr>
            <a:spLocks noGrp="1"/>
          </p:cNvSpPr>
          <p:nvPr>
            <p:ph idx="1"/>
          </p:nvPr>
        </p:nvSpPr>
        <p:spPr>
          <a:xfrm>
            <a:off x="95250" y="166688"/>
            <a:ext cx="12034838" cy="6306037"/>
          </a:xfrm>
        </p:spPr>
        <p:txBody>
          <a:bodyPr vert="horz" lIns="91440" tIns="45720" rIns="91440" bIns="45720" rtlCol="0" anchor="t">
            <a:normAutofit fontScale="62500" lnSpcReduction="20000"/>
          </a:bodyPr>
          <a:lstStyle/>
          <a:p>
            <a:pPr marL="0" indent="0">
              <a:buNone/>
            </a:pPr>
            <a:r>
              <a:rPr lang="el-GR" b="1" dirty="0"/>
              <a:t>Στην διαδικασία παρουσίασης και υποβολής απαιτήσεων προς του ασφαλιστές μεσολαβούν τα ακόλουθα μέρη: </a:t>
            </a:r>
            <a:endParaRPr lang="en-US" b="1" dirty="0"/>
          </a:p>
          <a:p>
            <a:pPr marL="0" indent="0">
              <a:buNone/>
            </a:pPr>
            <a:r>
              <a:rPr lang="el-GR" b="1" dirty="0"/>
              <a:t>1. Ο τεχνικός σύμβουλος του πλοιοκτήτη. </a:t>
            </a:r>
          </a:p>
          <a:p>
            <a:pPr marL="0" indent="0">
              <a:buNone/>
            </a:pPr>
            <a:r>
              <a:rPr lang="el-GR" dirty="0"/>
              <a:t>Αυτός θα επιθεωρήσει την ζημία του πλοίου αρχικά ,θα καταγράψει την έκταση της ,θα διερευνήσει τα αίτια της και σε συνεργασία με το νομικό τμήμα της πλοιοκτήτρια εταιρείας θα αποφασισθεί εάν η συγκεκριμένη ζημία θα αποτελέσει</a:t>
            </a:r>
          </a:p>
          <a:p>
            <a:pPr marL="0" indent="0">
              <a:buNone/>
            </a:pPr>
            <a:r>
              <a:rPr lang="el-GR" dirty="0"/>
              <a:t>απαίτηση από τους ασφαλιστές. </a:t>
            </a:r>
          </a:p>
          <a:p>
            <a:pPr marL="0" indent="0">
              <a:buNone/>
            </a:pPr>
            <a:r>
              <a:rPr lang="el-GR" b="1" dirty="0"/>
              <a:t>2. Ο επιθεωρητής των ασφαλιστών. </a:t>
            </a:r>
          </a:p>
          <a:p>
            <a:pPr marL="0" indent="0">
              <a:buNone/>
            </a:pPr>
            <a:r>
              <a:rPr lang="el-GR" dirty="0"/>
              <a:t>Εφ’ όσον κάποια ζημία πλοίου αποφασισθεί ότι θα αποτελέσει απαίτηση από τους ασφαλιστές ,μέσω του </a:t>
            </a:r>
            <a:r>
              <a:rPr lang="el-GR" dirty="0" err="1"/>
              <a:t>Μεσίτου</a:t>
            </a:r>
            <a:r>
              <a:rPr lang="el-GR" dirty="0"/>
              <a:t> Ασφαλειών θα ζητηθεί ο διορισμός από τους ασφαλιστές επιθεωρητή που θα ενεργεί για λογαριασμό τους. </a:t>
            </a:r>
          </a:p>
          <a:p>
            <a:pPr marL="0" indent="0">
              <a:buNone/>
            </a:pPr>
            <a:r>
              <a:rPr lang="el-GR" b="1" dirty="0"/>
              <a:t>Σκοπός του επιθεωρητή των ασφαλιστών είναι</a:t>
            </a:r>
            <a:r>
              <a:rPr lang="el-GR" dirty="0"/>
              <a:t> : </a:t>
            </a:r>
          </a:p>
          <a:p>
            <a:pPr marL="0" indent="0">
              <a:buNone/>
            </a:pPr>
            <a:r>
              <a:rPr lang="el-GR" dirty="0" err="1"/>
              <a:t>Α.Να</a:t>
            </a:r>
            <a:r>
              <a:rPr lang="el-GR" dirty="0"/>
              <a:t> καταγράφουν τα περιστατικά που επέφεραν την ζημία. </a:t>
            </a:r>
          </a:p>
          <a:p>
            <a:pPr marL="0" indent="0">
              <a:buNone/>
            </a:pPr>
            <a:r>
              <a:rPr lang="el-GR" dirty="0"/>
              <a:t> </a:t>
            </a:r>
            <a:r>
              <a:rPr lang="el-GR" dirty="0" err="1"/>
              <a:t>Β.Να</a:t>
            </a:r>
            <a:r>
              <a:rPr lang="el-GR" dirty="0"/>
              <a:t> καταγράφουν τα στοιχεία του πλοίου γενικά. </a:t>
            </a:r>
          </a:p>
          <a:p>
            <a:pPr marL="0" indent="0">
              <a:buNone/>
            </a:pPr>
            <a:r>
              <a:rPr lang="el-GR" dirty="0"/>
              <a:t> </a:t>
            </a:r>
            <a:r>
              <a:rPr lang="el-GR" dirty="0" err="1"/>
              <a:t>Γ.Να</a:t>
            </a:r>
            <a:r>
              <a:rPr lang="el-GR" dirty="0"/>
              <a:t> καταγραφεί λεπτομερώς η έκταση της ζημίας. </a:t>
            </a:r>
          </a:p>
          <a:p>
            <a:pPr marL="0" indent="0">
              <a:buNone/>
            </a:pPr>
            <a:r>
              <a:rPr lang="el-GR" dirty="0"/>
              <a:t> </a:t>
            </a:r>
            <a:r>
              <a:rPr lang="el-GR" dirty="0" err="1"/>
              <a:t>Δ.Να</a:t>
            </a:r>
            <a:r>
              <a:rPr lang="el-GR" dirty="0"/>
              <a:t> συμφωνηθεί ο τρόπος και η έκταση της επισκευής. </a:t>
            </a:r>
          </a:p>
          <a:p>
            <a:pPr marL="0" indent="0">
              <a:buNone/>
            </a:pPr>
            <a:r>
              <a:rPr lang="el-GR" dirty="0"/>
              <a:t> </a:t>
            </a:r>
            <a:r>
              <a:rPr lang="el-GR" dirty="0" err="1"/>
              <a:t>Ε.Να</a:t>
            </a:r>
            <a:r>
              <a:rPr lang="el-GR" dirty="0"/>
              <a:t> εξασφαλισθεί το χαμηλότερο δυνατό κόστος μέσω προσφορών. </a:t>
            </a:r>
          </a:p>
          <a:p>
            <a:pPr marL="0" indent="0">
              <a:buNone/>
            </a:pPr>
            <a:r>
              <a:rPr lang="el-GR" dirty="0"/>
              <a:t> </a:t>
            </a:r>
            <a:r>
              <a:rPr lang="el-GR" dirty="0" err="1"/>
              <a:t>Ζ.Να</a:t>
            </a:r>
            <a:r>
              <a:rPr lang="el-GR" dirty="0"/>
              <a:t> συμφωνηθεί η αίτια της ζημίας. </a:t>
            </a:r>
          </a:p>
          <a:p>
            <a:pPr marL="0" indent="0">
              <a:buNone/>
            </a:pPr>
            <a:r>
              <a:rPr lang="el-GR" dirty="0"/>
              <a:t> </a:t>
            </a:r>
            <a:r>
              <a:rPr lang="el-GR" dirty="0" err="1"/>
              <a:t>Η.Να</a:t>
            </a:r>
            <a:r>
              <a:rPr lang="el-GR" dirty="0"/>
              <a:t> συμφωνηθεί το κόστος επισκευής. </a:t>
            </a:r>
          </a:p>
          <a:p>
            <a:pPr marL="0" indent="0">
              <a:buNone/>
            </a:pPr>
            <a:r>
              <a:rPr lang="el-GR" dirty="0"/>
              <a:t> </a:t>
            </a:r>
            <a:r>
              <a:rPr lang="el-GR" dirty="0" err="1"/>
              <a:t>Θ.Να</a:t>
            </a:r>
            <a:r>
              <a:rPr lang="el-GR" dirty="0"/>
              <a:t> καταγραφούν όλα τα παραπάνω σε αναφορά για χρήση των ασφαλιστών </a:t>
            </a:r>
          </a:p>
          <a:p>
            <a:pPr marL="0" indent="0">
              <a:buNone/>
            </a:pPr>
            <a:r>
              <a:rPr lang="el-GR" dirty="0"/>
              <a:t>του πλοιοκτήτη και των διακανονιστών της αβαρίας.</a:t>
            </a:r>
          </a:p>
        </p:txBody>
      </p:sp>
    </p:spTree>
    <p:extLst>
      <p:ext uri="{BB962C8B-B14F-4D97-AF65-F5344CB8AC3E}">
        <p14:creationId xmlns:p14="http://schemas.microsoft.com/office/powerpoint/2010/main" val="1406805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DA7D3E3-FFAF-FF43-A88A-11805A7E0F17}"/>
              </a:ext>
            </a:extLst>
          </p:cNvPr>
          <p:cNvSpPr>
            <a:spLocks noGrp="1"/>
          </p:cNvSpPr>
          <p:nvPr>
            <p:ph idx="1"/>
          </p:nvPr>
        </p:nvSpPr>
        <p:spPr>
          <a:xfrm>
            <a:off x="64387" y="119063"/>
            <a:ext cx="12065701" cy="6297612"/>
          </a:xfrm>
        </p:spPr>
        <p:txBody>
          <a:bodyPr vert="horz" lIns="91440" tIns="45720" rIns="91440" bIns="45720" rtlCol="0" anchor="t">
            <a:normAutofit fontScale="85000" lnSpcReduction="20000"/>
          </a:bodyPr>
          <a:lstStyle/>
          <a:p>
            <a:pPr marL="0" indent="0">
              <a:buNone/>
            </a:pPr>
            <a:r>
              <a:rPr lang="el-GR" b="1" dirty="0"/>
              <a:t>3. Ο διακανονιστής της αβαρίας.</a:t>
            </a:r>
            <a:r>
              <a:rPr lang="el-GR" dirty="0"/>
              <a:t> </a:t>
            </a:r>
            <a:endParaRPr lang="en-US"/>
          </a:p>
          <a:p>
            <a:pPr marL="0" indent="0">
              <a:buNone/>
            </a:pPr>
            <a:r>
              <a:rPr lang="el-GR" dirty="0"/>
              <a:t>Όλα τα περιστατικά που περιγράφουν τα γεγονότα που προκάλεσαν τη ζημία, όλες οι αναφορές των διαφόρων επιθεωρητών ,οι λογαριασμοί για τα διάφορα έξοδα των επισκευών καθώς και το ασφαλιστήριο του πλοίου υποβάλλονται από την πλοιοκτήτρια εταιρεία σε έναν </a:t>
            </a:r>
            <a:r>
              <a:rPr lang="af-ZA" dirty="0" err="1"/>
              <a:t>Average</a:t>
            </a:r>
            <a:r>
              <a:rPr lang="af-ZA" dirty="0"/>
              <a:t> </a:t>
            </a:r>
            <a:r>
              <a:rPr lang="af-ZA" dirty="0" err="1"/>
              <a:t>Adjuster</a:t>
            </a:r>
            <a:r>
              <a:rPr lang="af-ZA" dirty="0"/>
              <a:t> ,</a:t>
            </a:r>
            <a:r>
              <a:rPr lang="el-GR" dirty="0"/>
              <a:t>της επιλογής της. </a:t>
            </a:r>
          </a:p>
          <a:p>
            <a:pPr marL="0" indent="0">
              <a:buNone/>
            </a:pPr>
            <a:r>
              <a:rPr lang="el-GR" b="1" dirty="0"/>
              <a:t>Ο διακανονιστής ζημίων με βάσει τις αναφορές των επιθεωρητών ,τους όρους του ασφαλιστηρίου ,αλλά και την ασφαλιστική πρακτική και </a:t>
            </a:r>
            <a:r>
              <a:rPr lang="el-GR" b="1" dirty="0" err="1"/>
              <a:t>κανονισμούς,θα</a:t>
            </a:r>
            <a:r>
              <a:rPr lang="el-GR" b="1" dirty="0"/>
              <a:t> συντάξει τον διακανονισμό της ζημίας και αφού περιλάβει τους κατάλληλους</a:t>
            </a:r>
          </a:p>
          <a:p>
            <a:pPr marL="0" indent="0">
              <a:buNone/>
            </a:pPr>
            <a:r>
              <a:rPr lang="el-GR" b="1" dirty="0"/>
              <a:t>λογαριασμούς και έξοδα που έγιναν για τις διάφορες επισκευές ,θα υπολογίσει τα</a:t>
            </a:r>
          </a:p>
          <a:p>
            <a:pPr marL="0" indent="0">
              <a:buNone/>
            </a:pPr>
            <a:r>
              <a:rPr lang="el-GR" b="1" dirty="0"/>
              <a:t>ποσά που αναλογούν για αποζημίωση από τον κάθε ένα ασφαλιστή. </a:t>
            </a:r>
          </a:p>
          <a:p>
            <a:pPr marL="0" indent="0">
              <a:buNone/>
            </a:pPr>
            <a:r>
              <a:rPr lang="el-GR" dirty="0"/>
              <a:t>Για την σύνταξη του διακανονισμού χρεώνει αμοιβή η οποία προστίθεται στην</a:t>
            </a:r>
          </a:p>
          <a:p>
            <a:pPr marL="0" indent="0">
              <a:buNone/>
            </a:pPr>
            <a:r>
              <a:rPr lang="el-GR" dirty="0"/>
              <a:t>ολική απαίτηση και πληρώνεται από τους ασφαλιστές. </a:t>
            </a:r>
          </a:p>
          <a:p>
            <a:pPr marL="0" indent="0">
              <a:buNone/>
            </a:pPr>
            <a:r>
              <a:rPr lang="el-GR" b="1" dirty="0"/>
              <a:t>4. Ο διακανονισμός της ζημίας υποβάλλεται μέσω του μεσίτη (</a:t>
            </a:r>
            <a:r>
              <a:rPr lang="af-ZA" b="1" dirty="0" err="1"/>
              <a:t>broker</a:t>
            </a:r>
            <a:r>
              <a:rPr lang="af-ZA" b="1" dirty="0"/>
              <a:t>) </a:t>
            </a:r>
            <a:r>
              <a:rPr lang="el-GR" b="1" dirty="0"/>
              <a:t>στον </a:t>
            </a:r>
          </a:p>
          <a:p>
            <a:pPr marL="0" indent="0">
              <a:buNone/>
            </a:pPr>
            <a:r>
              <a:rPr lang="af-ZA" b="1" dirty="0" err="1"/>
              <a:t>Leading</a:t>
            </a:r>
            <a:r>
              <a:rPr lang="af-ZA" b="1" dirty="0"/>
              <a:t> </a:t>
            </a:r>
            <a:r>
              <a:rPr lang="af-ZA" b="1" dirty="0" err="1"/>
              <a:t>Underwriter</a:t>
            </a:r>
            <a:r>
              <a:rPr lang="af-ZA" b="1" dirty="0"/>
              <a:t> </a:t>
            </a:r>
            <a:r>
              <a:rPr lang="af-ZA" dirty="0"/>
              <a:t>.</a:t>
            </a:r>
            <a:r>
              <a:rPr lang="el-GR" dirty="0"/>
              <a:t>Αφού εξετασθεί και εγκριθεί εκδίδονται χρεωστικά</a:t>
            </a:r>
          </a:p>
          <a:p>
            <a:pPr marL="0" indent="0">
              <a:buNone/>
            </a:pPr>
            <a:r>
              <a:rPr lang="el-GR" dirty="0" err="1"/>
              <a:t>σημείωματα</a:t>
            </a:r>
            <a:r>
              <a:rPr lang="el-GR" dirty="0"/>
              <a:t> προς τους </a:t>
            </a:r>
            <a:r>
              <a:rPr lang="af-ZA" dirty="0" err="1"/>
              <a:t>follow</a:t>
            </a:r>
            <a:r>
              <a:rPr lang="af-ZA" dirty="0"/>
              <a:t> </a:t>
            </a:r>
            <a:r>
              <a:rPr lang="af-ZA" dirty="0" err="1"/>
              <a:t>Underwriters</a:t>
            </a:r>
            <a:r>
              <a:rPr lang="af-ZA" dirty="0"/>
              <a:t> </a:t>
            </a:r>
            <a:r>
              <a:rPr lang="el-GR" dirty="0"/>
              <a:t>για πληρωμή του ποσοστού που</a:t>
            </a:r>
          </a:p>
          <a:p>
            <a:pPr marL="0" indent="0">
              <a:buNone/>
            </a:pPr>
            <a:r>
              <a:rPr lang="el-GR" dirty="0"/>
              <a:t>του </a:t>
            </a:r>
            <a:r>
              <a:rPr lang="el-GR" dirty="0" err="1"/>
              <a:t>αναλογεί.Η</a:t>
            </a:r>
            <a:r>
              <a:rPr lang="el-GR" dirty="0"/>
              <a:t> είσπραξη της </a:t>
            </a:r>
            <a:r>
              <a:rPr lang="el-GR" dirty="0" err="1"/>
              <a:t>αποζημίωσεως</a:t>
            </a:r>
            <a:r>
              <a:rPr lang="el-GR" dirty="0"/>
              <a:t> γίνεται από τους μεσίτες και</a:t>
            </a:r>
          </a:p>
          <a:p>
            <a:pPr marL="0" indent="0">
              <a:buNone/>
            </a:pPr>
            <a:r>
              <a:rPr lang="el-GR" dirty="0"/>
              <a:t>αφού </a:t>
            </a:r>
            <a:r>
              <a:rPr lang="el-GR" dirty="0" err="1"/>
              <a:t>πακρατηθεί</a:t>
            </a:r>
            <a:r>
              <a:rPr lang="el-GR" dirty="0"/>
              <a:t> ένα μικρό ποσοστό( περίπου 1%) ως αμοιβή πληρώνεται</a:t>
            </a:r>
          </a:p>
          <a:p>
            <a:pPr marL="0" indent="0">
              <a:buNone/>
            </a:pPr>
            <a:r>
              <a:rPr lang="el-GR" dirty="0"/>
              <a:t>τους πλοιοκτήτες.</a:t>
            </a:r>
          </a:p>
        </p:txBody>
      </p:sp>
    </p:spTree>
    <p:extLst>
      <p:ext uri="{BB962C8B-B14F-4D97-AF65-F5344CB8AC3E}">
        <p14:creationId xmlns:p14="http://schemas.microsoft.com/office/powerpoint/2010/main" val="531603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8164DB8E-93B0-B641-AD4D-2F360CDC2330}"/>
              </a:ext>
            </a:extLst>
          </p:cNvPr>
          <p:cNvSpPr>
            <a:spLocks noGrp="1"/>
          </p:cNvSpPr>
          <p:nvPr>
            <p:ph idx="1"/>
          </p:nvPr>
        </p:nvSpPr>
        <p:spPr>
          <a:xfrm>
            <a:off x="53975" y="0"/>
            <a:ext cx="12015788" cy="6650067"/>
          </a:xfrm>
        </p:spPr>
        <p:txBody>
          <a:bodyPr vert="horz" lIns="91440" tIns="45720" rIns="91440" bIns="45720" rtlCol="0" anchor="t">
            <a:noAutofit/>
          </a:bodyPr>
          <a:lstStyle/>
          <a:p>
            <a:pPr marL="0" indent="0">
              <a:buNone/>
            </a:pPr>
            <a:r>
              <a:rPr lang="el-GR" sz="1600" b="1" dirty="0"/>
              <a:t>ΑΠΩΛΕΙΑ ΚΑΙ ΕΓΚΑΤΑΛΕΙΨΗ</a:t>
            </a:r>
          </a:p>
          <a:p>
            <a:pPr marL="0" indent="0">
              <a:buNone/>
            </a:pPr>
            <a:r>
              <a:rPr lang="el-GR" sz="1600" dirty="0"/>
              <a:t>55. (1) Σύμφωνα με τις διατάξεις του Νόμου αυτού και εκτός εάν το ασφαλιστήριο ορίζει διαφορετικά, ο ασφαλιστής είναι υπεύθυνος για οποιαδήποτε</a:t>
            </a:r>
          </a:p>
          <a:p>
            <a:pPr marL="0" indent="0">
              <a:buNone/>
            </a:pPr>
            <a:r>
              <a:rPr lang="el-GR" sz="1600" dirty="0"/>
              <a:t>απώλεια που προκαλείται εγγύτατα από ασφαλισμένο κίνδυνο, αλλά, υπό τους ανωτέρω όρους, δεν είναι υπεύθυνος για οποιαδήποτε απώλεια που δεν προκαλείται εγγύτατα από ασφαλισμένο κίνδυνο. </a:t>
            </a:r>
          </a:p>
          <a:p>
            <a:pPr marL="0" indent="0">
              <a:buNone/>
            </a:pPr>
            <a:r>
              <a:rPr lang="el-GR" sz="1600" dirty="0"/>
              <a:t> Συγκεκριμένα: </a:t>
            </a:r>
          </a:p>
          <a:p>
            <a:pPr marL="0" indent="0">
              <a:buNone/>
            </a:pPr>
            <a:r>
              <a:rPr lang="el-GR" sz="1600" dirty="0"/>
              <a:t>(α) Ο ασφαλιστής δεν είναι υπεύθυνος για οποιαδήποτε απώλεια αποδιδόμενη σε ναυταπάτη του ασφαλισμένου, αλλά, εκτός εάν το ασφαλιστήριο ορίζει διαφορετικά, είναι υπεύθυνος για οποιαδήποτε απώλεια που προκαλείται εγγύτατα από ασφαλισμένο κίνδυνο, ακόμη και αν η απώλεια δεν θα συνέβαινε αν δεν υπήρχε η ναυταπάτη του καπετάνιου ή του πληρώματος. </a:t>
            </a:r>
          </a:p>
          <a:p>
            <a:pPr marL="0" indent="0">
              <a:buNone/>
            </a:pPr>
            <a:r>
              <a:rPr lang="el-GR" sz="1600" dirty="0"/>
              <a:t>(β) Εκτός εάν το ασφαλιστήριο ορίζει διαφορετικά, ο ασφαλιστής πλοίου ή αγαθών δεν είναι υπεύθυνος για οποιαδήποτε απώλεια που προκαλείται εγγύτατα</a:t>
            </a:r>
          </a:p>
          <a:p>
            <a:pPr marL="0" indent="0">
              <a:buNone/>
            </a:pPr>
            <a:r>
              <a:rPr lang="el-GR" sz="1600"/>
              <a:t>από καθυστέρηση, μολονότι η καθυστέρηση ίσως οφείλεται σε ασφαλισμένο κίνδυνο. </a:t>
            </a:r>
            <a:endParaRPr lang="el-GR" sz="1600" dirty="0"/>
          </a:p>
          <a:p>
            <a:pPr marL="0" indent="0">
              <a:buNone/>
            </a:pPr>
            <a:r>
              <a:rPr lang="el-GR" sz="1600" dirty="0"/>
              <a:t>(γ) Εκτός εάν το ασφαλιστήριο ορίζει διαφορετικά, ο ασφαλιστής δεν είναι υπεύθυνος για φυσιολογική φθορά χρήσης, φυσιολογική διαρροή και θραύση, ή για</a:t>
            </a:r>
          </a:p>
          <a:p>
            <a:pPr marL="0" indent="0">
              <a:buNone/>
            </a:pPr>
            <a:r>
              <a:rPr lang="el-GR" sz="1600" dirty="0"/>
              <a:t>συμφυές ελάττωμα του </a:t>
            </a:r>
            <a:r>
              <a:rPr lang="el-GR" sz="1600" dirty="0" err="1"/>
              <a:t>ασφαλιζόμενου</a:t>
            </a:r>
            <a:r>
              <a:rPr lang="el-GR" sz="1600" dirty="0"/>
              <a:t> αντικειμένου, ή για οποιαδήποτε απώλεια που προκαλείται εγγύτατα από ποντίκια ή παράσιτα, ή για οποιαδήποτε ζημιά στις μηχανές που δεν προκαλείται εγγύτατα από θαλάσσιους κινδύνους. </a:t>
            </a:r>
          </a:p>
          <a:p>
            <a:pPr marL="0" indent="0">
              <a:buNone/>
            </a:pPr>
            <a:r>
              <a:rPr lang="el-GR" sz="1600" dirty="0"/>
              <a:t>56. (1) Μια απώλεια μπορεί να είναι είτε ολική ή μερική. Οποιαδήποτε απώλεια εκτός από ολική απώλεια, όπως αυτή ορίζεται στον Νόμο αυτό, είναι μερική απώλεια. Η ολική απώλεια μπορεί να είναι είτε πραγματική ολική απώλεια, ή τεκμαρτή ολική</a:t>
            </a:r>
          </a:p>
          <a:p>
            <a:pPr marL="0" indent="0">
              <a:buNone/>
            </a:pPr>
            <a:r>
              <a:rPr lang="el-GR" sz="1600" dirty="0"/>
              <a:t>απώλεια. Εκτός αν διαφαίνεται διαφορετική πρόθεση από τους όρους του ασφαλιστηρίου, μια ασφάλιση κατά ολικής απώλειας συμπεριλαμβάνει τεκμαρτή καθώς και πραγματική απώλεια. </a:t>
            </a:r>
          </a:p>
          <a:p>
            <a:pPr marL="0" indent="0">
              <a:buNone/>
            </a:pPr>
            <a:r>
              <a:rPr lang="el-GR" sz="1600" dirty="0"/>
              <a:t>(4) Όταν ο ασφαλισμένος ενάγει για ολική απώλεια και τα στοιχεία αποδεικνύουν μόνο μερική απώλεια, μπορεί, εκτός εάν το ασφαλιστήριο ορίζει διαφορετικά, να αποζημιωθεί για μερική απώλεια</a:t>
            </a:r>
          </a:p>
        </p:txBody>
      </p:sp>
    </p:spTree>
    <p:extLst>
      <p:ext uri="{BB962C8B-B14F-4D97-AF65-F5344CB8AC3E}">
        <p14:creationId xmlns:p14="http://schemas.microsoft.com/office/powerpoint/2010/main" val="30790779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a:extLst>
              <a:ext uri="{FF2B5EF4-FFF2-40B4-BE49-F238E27FC236}">
                <a16:creationId xmlns:a16="http://schemas.microsoft.com/office/drawing/2014/main" id="{12B4EFF5-B482-B247-B384-1CBD36344C88}"/>
              </a:ext>
            </a:extLst>
          </p:cNvPr>
          <p:cNvSpPr>
            <a:spLocks noGrp="1"/>
          </p:cNvSpPr>
          <p:nvPr>
            <p:ph idx="1"/>
          </p:nvPr>
        </p:nvSpPr>
        <p:spPr>
          <a:xfrm>
            <a:off x="30163" y="95250"/>
            <a:ext cx="12048483" cy="6416675"/>
          </a:xfrm>
        </p:spPr>
        <p:txBody>
          <a:bodyPr vert="horz" lIns="91440" tIns="45720" rIns="91440" bIns="45720" rtlCol="0" anchor="t">
            <a:normAutofit fontScale="85000" lnSpcReduction="20000"/>
          </a:bodyPr>
          <a:lstStyle/>
          <a:p>
            <a:pPr marL="0" indent="0">
              <a:buNone/>
            </a:pPr>
            <a:r>
              <a:rPr lang="el-GR"/>
              <a:t> (1) Μια απώλεια μπορεί να είναι είτε ολική ή μερική. Οποιαδήποτε απώλεια εκτός από ολική απώλεια, όπως αυτή ορίζεται στον Νόμο αυτό, είναι μερική απώλεια. </a:t>
            </a:r>
            <a:endParaRPr lang="en-US"/>
          </a:p>
          <a:p>
            <a:pPr marL="0" indent="0">
              <a:buNone/>
            </a:pPr>
            <a:r>
              <a:rPr lang="el-GR"/>
              <a:t> Η ολική απώλεια μπορεί να είναι είτε πραγματική ολική απώλεια, ή τεκμαρτή ολική απώλεια. </a:t>
            </a:r>
          </a:p>
          <a:p>
            <a:pPr marL="0" indent="0">
              <a:buNone/>
            </a:pPr>
            <a:r>
              <a:rPr lang="el-GR"/>
              <a:t> Εκτός αν διαφαίνεται διαφορετική πρόθεση από τους όρους του ασφαλιστηρίου, μια ασφάλιση κατά ολικής απώλειας συμπεριλαμβάνει τεκμαρτή καθώς και πραγματική απώλεια. </a:t>
            </a:r>
          </a:p>
          <a:p>
            <a:pPr marL="0" indent="0">
              <a:buNone/>
            </a:pPr>
            <a:r>
              <a:rPr lang="el-GR"/>
              <a:t>(4) Όταν ο ασφαλισμένος ενάγει για ολική απώλεια και τα στοιχεία αποδεικνύουν μόνο μερική απώλεια, μπορεί, εκτός εάν το ασφαλιστήριο ορίζει διαφορετικά, να αποζημιωθεί για μερική απώλεια. </a:t>
            </a:r>
          </a:p>
          <a:p>
            <a:pPr marL="0" indent="0">
              <a:buNone/>
            </a:pPr>
            <a:r>
              <a:rPr lang="el-GR"/>
              <a:t>57. (1) Όταν το ασφαλιζόμενο αντικείμενο καταστρέφεται, ή βλάπτεται τόσο ώστε να παύει να είναι πράγμα του είδους που ασφαλίσθηκε, ή όταν ο ασφαλισμένος το στερείται ανεπανόρθωτα, υπάρχει πραγματική ολική απώλεια. </a:t>
            </a:r>
          </a:p>
          <a:p>
            <a:pPr marL="0" indent="0">
              <a:buNone/>
            </a:pPr>
            <a:r>
              <a:rPr lang="el-GR"/>
              <a:t> Στην περίπτωση πραγματικής ολικής απώλειας δεν χρειάζεται να υποβληθεί δήλωση περί εγκατάλειψης. </a:t>
            </a:r>
          </a:p>
          <a:p>
            <a:pPr marL="0" indent="0">
              <a:buNone/>
            </a:pPr>
            <a:r>
              <a:rPr lang="el-GR"/>
              <a:t>58. Όταν το σχετικό με την περιπέτεια πλοίο εξαφανισθεί και μετά την πάροδο λογικού χρονικού διαστήματος δεν έχουν ληφθεί νέα του, μπορεί να θεωρηθεί ότι υπάρχει πραγματική ολική απώλεια. </a:t>
            </a:r>
          </a:p>
          <a:p>
            <a:pPr marL="0" indent="0">
              <a:buNone/>
            </a:pPr>
            <a:r>
              <a:rPr lang="el-GR"/>
              <a:t>60. (1) Εκτός εάν υπάρχουν ρητοί όροι στο ασφαλιστήριο, υπάρχει τεκμαρτή ολική απώλεια όταν το ασφαλιζόμενο αντικείμενο εγκαταλείπεται λογικά, λόγω του</a:t>
            </a:r>
          </a:p>
          <a:p>
            <a:pPr marL="0" indent="0">
              <a:buNone/>
            </a:pPr>
            <a:r>
              <a:rPr lang="el-GR"/>
              <a:t>ότι η πραγματική ολική απώλειά του φαίνεται να είναι αναπόφευκτη, ή δεν θα</a:t>
            </a:r>
          </a:p>
        </p:txBody>
      </p:sp>
    </p:spTree>
    <p:extLst>
      <p:ext uri="{BB962C8B-B14F-4D97-AF65-F5344CB8AC3E}">
        <p14:creationId xmlns:p14="http://schemas.microsoft.com/office/powerpoint/2010/main" val="4281441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a:extLst>
              <a:ext uri="{FF2B5EF4-FFF2-40B4-BE49-F238E27FC236}">
                <a16:creationId xmlns:a16="http://schemas.microsoft.com/office/drawing/2014/main" id="{1174FC77-0536-2744-B247-1BB5FD791CA9}"/>
              </a:ext>
            </a:extLst>
          </p:cNvPr>
          <p:cNvSpPr>
            <a:spLocks noGrp="1"/>
          </p:cNvSpPr>
          <p:nvPr>
            <p:ph idx="1"/>
          </p:nvPr>
        </p:nvSpPr>
        <p:spPr>
          <a:xfrm>
            <a:off x="195263" y="249238"/>
            <a:ext cx="11674475" cy="5975350"/>
          </a:xfrm>
        </p:spPr>
        <p:txBody>
          <a:bodyPr vert="horz" lIns="91440" tIns="45720" rIns="91440" bIns="45720" rtlCol="0" anchor="t">
            <a:normAutofit fontScale="70000" lnSpcReduction="20000"/>
          </a:bodyPr>
          <a:lstStyle/>
          <a:p>
            <a:pPr marL="0" indent="0">
              <a:buNone/>
            </a:pPr>
            <a:r>
              <a:rPr lang="el-GR"/>
              <a:t>μπορούσε να προφυλαχθεί από πραγματική ολική απώλεια χωρίς μια δαπάνη η οποία θα υπερέβαινε την αξία του όταν η δαπάνη θα υφίστατο. </a:t>
            </a:r>
            <a:endParaRPr lang="en-US"/>
          </a:p>
          <a:p>
            <a:pPr marL="0" indent="0">
              <a:buNone/>
            </a:pPr>
            <a:r>
              <a:rPr lang="el-GR"/>
              <a:t> Συγκεκριμένα υπάρχει τεκμαρτή ολική απώλεια: </a:t>
            </a:r>
          </a:p>
          <a:p>
            <a:pPr marL="0" indent="0">
              <a:buNone/>
            </a:pPr>
            <a:r>
              <a:rPr lang="el-GR" dirty="0"/>
              <a:t>Όταν ο ασφαλισμένος στερείται της κατοχής του πλοίου του ή των αγαθών του από ασφαλισμένο κίνδυνο και (α) είναι απίθανο να ανακτήσει το πλοίο ή τα αγαθά, ή (β) το κόστος ανάκτησης του πλοίου ή των αγαθών θα υπερέβαινε την αξία τους όταν θα </a:t>
            </a:r>
            <a:r>
              <a:rPr lang="el-GR"/>
              <a:t>είχαν ανακτηθεί.</a:t>
            </a:r>
          </a:p>
          <a:p>
            <a:pPr marL="0" indent="0">
              <a:buNone/>
            </a:pPr>
            <a:r>
              <a:rPr lang="el-GR"/>
              <a:t>Στην περίπτωση ζημιάς στο πλοίο, όταν η ζημιά από ασφαλισμένο κίνδυνο, είναι</a:t>
            </a:r>
          </a:p>
          <a:p>
            <a:pPr marL="0" indent="0">
              <a:buNone/>
            </a:pPr>
            <a:r>
              <a:rPr lang="el-GR"/>
              <a:t>τόσο μεγάλη ώστε το κόστος επιδιόρθωσης της ζημιάς θα υπερέβαινε την αξία του</a:t>
            </a:r>
          </a:p>
          <a:p>
            <a:pPr marL="0" indent="0">
              <a:buNone/>
            </a:pPr>
            <a:r>
              <a:rPr lang="el-GR"/>
              <a:t>επισκευασμένου πλοίου. </a:t>
            </a:r>
          </a:p>
          <a:p>
            <a:pPr marL="0" indent="0">
              <a:buNone/>
            </a:pPr>
            <a:r>
              <a:rPr lang="el-GR"/>
              <a:t>Στην εκτίμηση του κόστους επισκευής, δεν πρέπει να γίνει μείωση του κόστους λόγω</a:t>
            </a:r>
          </a:p>
          <a:p>
            <a:pPr marL="0" indent="0">
              <a:buNone/>
            </a:pPr>
            <a:r>
              <a:rPr lang="el-GR"/>
              <a:t>συνεισφορών γενικής αβαρίας πληρωτέων από άλλα συμφέροντα, αλλά πρέπει να</a:t>
            </a:r>
          </a:p>
          <a:p>
            <a:pPr marL="0" indent="0">
              <a:buNone/>
            </a:pPr>
            <a:r>
              <a:rPr lang="el-GR"/>
              <a:t>συνυπολογισθεί η δαπάνη μελλοντικών επιχειρήσεων αρωγής και μελλοντικών</a:t>
            </a:r>
          </a:p>
          <a:p>
            <a:pPr marL="0" indent="0">
              <a:buNone/>
            </a:pPr>
            <a:r>
              <a:rPr lang="el-GR"/>
              <a:t>συνεισφορών γενικής αβαρίας για τις οποίες το πλοίο θα ήταν υπεύθυνο εάν</a:t>
            </a:r>
          </a:p>
          <a:p>
            <a:pPr marL="0" indent="0">
              <a:buNone/>
            </a:pPr>
            <a:r>
              <a:rPr lang="el-GR"/>
              <a:t>επισκευαζόταν. </a:t>
            </a:r>
          </a:p>
          <a:p>
            <a:pPr marL="0" indent="0">
              <a:buNone/>
            </a:pPr>
            <a:r>
              <a:rPr lang="el-GR"/>
              <a:t>61. Όταν υπάρχει. τεκμαρτή ολική απώλεια ο ασφαλισμένος μπορεί είτε να</a:t>
            </a:r>
          </a:p>
          <a:p>
            <a:pPr marL="0" indent="0">
              <a:buNone/>
            </a:pPr>
            <a:r>
              <a:rPr lang="el-GR"/>
              <a:t>αντιμετωπίσει την απώλεια ως μερική απώλεια, ή να εγκαταλείψει το ασφαλιζόμενο</a:t>
            </a:r>
          </a:p>
          <a:p>
            <a:pPr marL="0" indent="0">
              <a:buNone/>
            </a:pPr>
            <a:r>
              <a:rPr lang="el-GR"/>
              <a:t>αντικείμενο στον ασφαλιστή και να αντιμετωπίσει την απώλεια σαν να ήταν</a:t>
            </a:r>
          </a:p>
          <a:p>
            <a:pPr marL="0" indent="0">
              <a:buNone/>
            </a:pPr>
            <a:r>
              <a:rPr lang="el-GR"/>
              <a:t>πραγματική ολική απώλεια</a:t>
            </a:r>
          </a:p>
        </p:txBody>
      </p:sp>
    </p:spTree>
    <p:extLst>
      <p:ext uri="{BB962C8B-B14F-4D97-AF65-F5344CB8AC3E}">
        <p14:creationId xmlns:p14="http://schemas.microsoft.com/office/powerpoint/2010/main" val="4167687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a:extLst>
              <a:ext uri="{FF2B5EF4-FFF2-40B4-BE49-F238E27FC236}">
                <a16:creationId xmlns:a16="http://schemas.microsoft.com/office/drawing/2014/main" id="{453D70EC-234B-F84A-8C24-7072C5840DB6}"/>
              </a:ext>
            </a:extLst>
          </p:cNvPr>
          <p:cNvSpPr>
            <a:spLocks noGrp="1"/>
          </p:cNvSpPr>
          <p:nvPr>
            <p:ph idx="1"/>
          </p:nvPr>
        </p:nvSpPr>
        <p:spPr>
          <a:xfrm>
            <a:off x="0" y="249238"/>
            <a:ext cx="11353800" cy="6482280"/>
          </a:xfrm>
        </p:spPr>
        <p:txBody>
          <a:bodyPr vert="horz" lIns="91440" tIns="45720" rIns="91440" bIns="45720" rtlCol="0" anchor="t">
            <a:normAutofit fontScale="85000" lnSpcReduction="20000"/>
          </a:bodyPr>
          <a:lstStyle/>
          <a:p>
            <a:pPr marL="0" indent="0">
              <a:buNone/>
            </a:pPr>
            <a:r>
              <a:rPr lang="el-GR" dirty="0"/>
              <a:t> </a:t>
            </a:r>
            <a:r>
              <a:rPr lang="el-GR" b="1"/>
              <a:t>Συγκεκριμένα υπάρχει τεκμαρτή ολική απώλεια: </a:t>
            </a:r>
          </a:p>
          <a:p>
            <a:pPr marL="0" indent="0">
              <a:buNone/>
            </a:pPr>
            <a:r>
              <a:rPr lang="el-GR" b="1"/>
              <a:t>Όταν ο ασφαλισμένος στερείται της κατοχής του πλοίου του ή των αγαθών του από</a:t>
            </a:r>
          </a:p>
          <a:p>
            <a:pPr marL="0" indent="0">
              <a:buNone/>
            </a:pPr>
            <a:r>
              <a:rPr lang="el-GR" b="1"/>
              <a:t>ασφαλισμένο κίνδυνο</a:t>
            </a:r>
            <a:r>
              <a:rPr lang="el-GR"/>
              <a:t> και (α) είναι απίθανο να ανακτήσει το πλοίο ή τα αγαθά, ή (β) </a:t>
            </a:r>
          </a:p>
          <a:p>
            <a:pPr marL="0" indent="0">
              <a:buNone/>
            </a:pPr>
            <a:r>
              <a:rPr lang="el-GR"/>
              <a:t>το κόστος ανάκτησης του πλοίου ή των αγαθών θα υπερέβαινε την αξία τους όταν θα</a:t>
            </a:r>
          </a:p>
          <a:p>
            <a:pPr marL="0" indent="0">
              <a:buNone/>
            </a:pPr>
            <a:r>
              <a:rPr lang="el-GR"/>
              <a:t>είχαν ανακτηθεί, ή</a:t>
            </a:r>
          </a:p>
          <a:p>
            <a:pPr marL="0" indent="0">
              <a:buNone/>
            </a:pPr>
            <a:r>
              <a:rPr lang="el-GR"/>
              <a:t>Στην περίπτωση ζημιάς στο πλοίο,</a:t>
            </a:r>
            <a:r>
              <a:rPr lang="el-GR" b="1"/>
              <a:t> όταν η ζημιά από ασφαλισμένο κίνδυνο, είναι</a:t>
            </a:r>
          </a:p>
          <a:p>
            <a:pPr marL="0" indent="0">
              <a:buNone/>
            </a:pPr>
            <a:r>
              <a:rPr lang="el-GR" b="1"/>
              <a:t>τόσο μεγάλη ώστε το κόστος επιδιόρθωσης της ζημιάς θα υπερέβαινε την αξία του</a:t>
            </a:r>
          </a:p>
          <a:p>
            <a:pPr marL="0" indent="0">
              <a:buNone/>
            </a:pPr>
            <a:r>
              <a:rPr lang="el-GR" b="1"/>
              <a:t>επισκευασμένου πλοίου. </a:t>
            </a:r>
          </a:p>
          <a:p>
            <a:pPr marL="0" indent="0">
              <a:buNone/>
            </a:pPr>
            <a:r>
              <a:rPr lang="el-GR"/>
              <a:t>Στην εκτίμηση του κόστους επισκευής, δεν πρέπει να γίνει μείωση του κόστους λόγω</a:t>
            </a:r>
          </a:p>
          <a:p>
            <a:pPr marL="0" indent="0">
              <a:buNone/>
            </a:pPr>
            <a:r>
              <a:rPr lang="el-GR"/>
              <a:t>συνεισφορών γενικής αβαρίας πληρωτέων από άλλα συμφέροντα, αλλά πρέπει να</a:t>
            </a:r>
          </a:p>
          <a:p>
            <a:pPr marL="0" indent="0">
              <a:buNone/>
            </a:pPr>
            <a:r>
              <a:rPr lang="el-GR"/>
              <a:t>συνυπολογισθεί η δαπάνη μελλοντικών επιχειρήσεων αρωγής και μελλοντικών</a:t>
            </a:r>
          </a:p>
          <a:p>
            <a:pPr marL="0" indent="0">
              <a:buNone/>
            </a:pPr>
            <a:r>
              <a:rPr lang="el-GR"/>
              <a:t>συνεισφορών γενικής αβαρίας για τις οποίες το πλοίο θα ήταν υπεύθυνο εάν</a:t>
            </a:r>
          </a:p>
          <a:p>
            <a:pPr marL="0" indent="0">
              <a:buNone/>
            </a:pPr>
            <a:r>
              <a:rPr lang="el-GR"/>
              <a:t>επισκευαζόταν. </a:t>
            </a:r>
          </a:p>
          <a:p>
            <a:pPr marL="0" indent="0">
              <a:buNone/>
            </a:pPr>
            <a:r>
              <a:rPr lang="el-GR"/>
              <a:t>61. Όταν υπάρχει. τεκμαρτή ολική απώλεια ο ασφαλισμένος μπορεί είτε να</a:t>
            </a:r>
          </a:p>
          <a:p>
            <a:pPr marL="0" indent="0">
              <a:buNone/>
            </a:pPr>
            <a:r>
              <a:rPr lang="el-GR"/>
              <a:t>αντιμετωπίσει την απώλεια ως μερική απώλεια, ή να εγκαταλείψει το ασφαλιζόμενο</a:t>
            </a:r>
          </a:p>
          <a:p>
            <a:pPr marL="0" indent="0">
              <a:buNone/>
            </a:pPr>
            <a:r>
              <a:rPr lang="el-GR"/>
              <a:t>αντικείμενο στον ασφαλιστή και να αντιμετωπίσει την απώλεια σαν να ήταν</a:t>
            </a:r>
          </a:p>
          <a:p>
            <a:pPr marL="0" indent="0">
              <a:buNone/>
            </a:pPr>
            <a:r>
              <a:rPr lang="el-GR"/>
              <a:t>πραγματική ολική απώλεια</a:t>
            </a:r>
          </a:p>
        </p:txBody>
      </p:sp>
    </p:spTree>
    <p:extLst>
      <p:ext uri="{BB962C8B-B14F-4D97-AF65-F5344CB8AC3E}">
        <p14:creationId xmlns:p14="http://schemas.microsoft.com/office/powerpoint/2010/main" val="991999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a:extLst>
              <a:ext uri="{FF2B5EF4-FFF2-40B4-BE49-F238E27FC236}">
                <a16:creationId xmlns:a16="http://schemas.microsoft.com/office/drawing/2014/main" id="{D407ACE0-9DA6-8C4D-924A-BFDDBE715DD0}"/>
              </a:ext>
            </a:extLst>
          </p:cNvPr>
          <p:cNvSpPr>
            <a:spLocks noGrp="1"/>
          </p:cNvSpPr>
          <p:nvPr>
            <p:ph type="subTitle" idx="1"/>
          </p:nvPr>
        </p:nvSpPr>
        <p:spPr>
          <a:xfrm>
            <a:off x="174625" y="0"/>
            <a:ext cx="12017375" cy="6858000"/>
          </a:xfrm>
        </p:spPr>
        <p:txBody>
          <a:bodyPr>
            <a:normAutofit lnSpcReduction="10000"/>
          </a:bodyPr>
          <a:lstStyle/>
          <a:p>
            <a:r>
              <a:rPr lang="el-GR"/>
              <a:t>ΕΡΜΗΝΕΙΑ ΟΡΩΝ</a:t>
            </a:r>
          </a:p>
          <a:p>
            <a:r>
              <a:rPr lang="af-ZA"/>
              <a:t>Accessories </a:t>
            </a:r>
          </a:p>
          <a:p>
            <a:r>
              <a:rPr lang="el-GR"/>
              <a:t>Εξαρτήματα πλοήγησης, σύνεργα αλιείας, βοηθητικός εξοπλισμός κ.λπ. τα οποία </a:t>
            </a:r>
          </a:p>
          <a:p>
            <a:r>
              <a:rPr lang="el-GR"/>
              <a:t>βρίσκονται επί του σκάφους, είναι αποσπώμενα και δεν αποτελούν μόνιμα σταθερό </a:t>
            </a:r>
          </a:p>
          <a:p>
            <a:r>
              <a:rPr lang="el-GR"/>
              <a:t>εξοπλισμό του σκάφους.</a:t>
            </a:r>
          </a:p>
          <a:p>
            <a:r>
              <a:rPr lang="af-ZA"/>
              <a:t>Accident - </a:t>
            </a:r>
            <a:r>
              <a:rPr lang="el-GR"/>
              <a:t>Ατύχημα </a:t>
            </a:r>
          </a:p>
          <a:p>
            <a:r>
              <a:rPr lang="el-GR"/>
              <a:t>Ένα ξαφνικό απρόβλεπτο, απρόσμενο και τυχαίο περιστατικό που προκύπτει από </a:t>
            </a:r>
          </a:p>
          <a:p>
            <a:r>
              <a:rPr lang="el-GR"/>
              <a:t>εξωγενή παράγοντα ή αιτία.</a:t>
            </a:r>
          </a:p>
          <a:p>
            <a:r>
              <a:rPr lang="af-ZA"/>
              <a:t>Agreed value – </a:t>
            </a:r>
            <a:r>
              <a:rPr lang="el-GR"/>
              <a:t>Συμφωνηθείσα Αξία </a:t>
            </a:r>
          </a:p>
          <a:p>
            <a:r>
              <a:rPr lang="el-GR"/>
              <a:t>Η συμφωνηθείσα αξία του ασφαλιζομένου σκάφους μεταξύ ασφαλιστή και </a:t>
            </a:r>
          </a:p>
          <a:p>
            <a:r>
              <a:rPr lang="el-GR"/>
              <a:t>ασφαλιζομένου σε περίπτωση ολικής καταστροφής ή κλοπής.΄</a:t>
            </a:r>
          </a:p>
          <a:p>
            <a:r>
              <a:rPr lang="af-ZA"/>
              <a:t>Cruising limits – </a:t>
            </a:r>
            <a:r>
              <a:rPr lang="el-GR"/>
              <a:t>Περιοχή πλεύσης </a:t>
            </a:r>
          </a:p>
          <a:p>
            <a:r>
              <a:rPr lang="el-GR"/>
              <a:t>Η γεωγραφική περιοχή πλεύσης όπως ορίζεται στους όρους του συμβολαίου.</a:t>
            </a:r>
          </a:p>
          <a:p>
            <a:r>
              <a:rPr lang="af-ZA"/>
              <a:t>Deductible – </a:t>
            </a:r>
            <a:r>
              <a:rPr lang="el-GR"/>
              <a:t>Απαλλαγή </a:t>
            </a:r>
          </a:p>
          <a:p>
            <a:r>
              <a:rPr lang="el-GR"/>
              <a:t>Το αφαιρετέο ποσό από την αποζημίωση που καταβάλει ο ασφαλιστής, όπως αυτό </a:t>
            </a:r>
          </a:p>
          <a:p>
            <a:r>
              <a:rPr lang="el-GR"/>
              <a:t>δηλώνεται στους όρους του συμβολαίου.</a:t>
            </a:r>
          </a:p>
        </p:txBody>
      </p:sp>
    </p:spTree>
    <p:extLst>
      <p:ext uri="{BB962C8B-B14F-4D97-AF65-F5344CB8AC3E}">
        <p14:creationId xmlns:p14="http://schemas.microsoft.com/office/powerpoint/2010/main" val="252739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B60682C6-A356-784C-BCCF-37E4AA3E3D7B}"/>
              </a:ext>
            </a:extLst>
          </p:cNvPr>
          <p:cNvSpPr>
            <a:spLocks noGrp="1"/>
          </p:cNvSpPr>
          <p:nvPr>
            <p:ph idx="1"/>
          </p:nvPr>
        </p:nvSpPr>
        <p:spPr>
          <a:xfrm>
            <a:off x="0" y="111125"/>
            <a:ext cx="12334875" cy="5700713"/>
          </a:xfrm>
        </p:spPr>
        <p:txBody>
          <a:bodyPr>
            <a:normAutofit fontScale="92500"/>
          </a:bodyPr>
          <a:lstStyle/>
          <a:p>
            <a:pPr marL="0" indent="0">
              <a:buNone/>
            </a:pPr>
            <a:r>
              <a:rPr lang="af-ZA"/>
              <a:t>Endorsement – </a:t>
            </a:r>
            <a:r>
              <a:rPr lang="el-GR"/>
              <a:t>Πρόσθετη πράξη</a:t>
            </a:r>
          </a:p>
          <a:p>
            <a:pPr marL="0" indent="0">
              <a:buNone/>
            </a:pPr>
            <a:r>
              <a:rPr lang="el-GR"/>
              <a:t>Οποιαδήποτε γραπτή μετατροπή που συμφωνείται να γίνει στους όρους του </a:t>
            </a:r>
          </a:p>
          <a:p>
            <a:pPr marL="0" indent="0">
              <a:buNone/>
            </a:pPr>
            <a:r>
              <a:rPr lang="el-GR"/>
              <a:t>συμβολαίου.</a:t>
            </a:r>
          </a:p>
          <a:p>
            <a:pPr marL="0" indent="0">
              <a:buNone/>
            </a:pPr>
            <a:r>
              <a:rPr lang="af-ZA"/>
              <a:t>Institute Yacht Clauses (1/11/85) – </a:t>
            </a:r>
            <a:r>
              <a:rPr lang="el-GR"/>
              <a:t>Ρήτρες Σκαφών Αναψυχής (1/11/85) </a:t>
            </a:r>
          </a:p>
          <a:p>
            <a:pPr marL="0" indent="0">
              <a:buNone/>
            </a:pPr>
            <a:r>
              <a:rPr lang="el-GR"/>
              <a:t>Οι ρήτρες του Ινστιτούτου Ασφαλιστών Λονδίνου για την ασφάλιση σκαφών αναψυχής </a:t>
            </a:r>
          </a:p>
          <a:p>
            <a:pPr marL="0" indent="0">
              <a:buNone/>
            </a:pPr>
            <a:r>
              <a:rPr lang="el-GR"/>
              <a:t>κατά των θαλάσσιων κινδύνων, σημείο αναφοράς των ασφαλιστικών συμβολαίων ανά </a:t>
            </a:r>
          </a:p>
          <a:p>
            <a:pPr marL="0" indent="0">
              <a:buNone/>
            </a:pPr>
            <a:r>
              <a:rPr lang="el-GR"/>
              <a:t>τ</a:t>
            </a:r>
            <a:r>
              <a:rPr lang="af-ZA"/>
              <a:t>o</a:t>
            </a:r>
            <a:r>
              <a:rPr lang="el-GR"/>
              <a:t>ν κόσμο.</a:t>
            </a:r>
          </a:p>
          <a:p>
            <a:pPr marL="0" indent="0">
              <a:buNone/>
            </a:pPr>
            <a:r>
              <a:rPr lang="af-ZA"/>
              <a:t>Insured vessel – </a:t>
            </a:r>
            <a:r>
              <a:rPr lang="el-GR"/>
              <a:t>Ασφαλιζόμενο σκάφος </a:t>
            </a:r>
          </a:p>
          <a:p>
            <a:pPr marL="0" indent="0">
              <a:buNone/>
            </a:pPr>
            <a:r>
              <a:rPr lang="el-GR"/>
              <a:t>Το σκάφος με τα χαρακτηριστικά που δηλώνονται στους όρους του συμβολαίου </a:t>
            </a:r>
          </a:p>
          <a:p>
            <a:pPr marL="0" indent="0">
              <a:buNone/>
            </a:pPr>
            <a:r>
              <a:rPr lang="el-GR"/>
              <a:t>συμπεριλαμβανομένων των μηχανών, ηλεκτρολογικού εξοπλισμού, των πανιών και </a:t>
            </a:r>
          </a:p>
          <a:p>
            <a:pPr marL="0" indent="0">
              <a:buNone/>
            </a:pPr>
            <a:r>
              <a:rPr lang="el-GR"/>
              <a:t>καταρτιών κ.λπ.</a:t>
            </a:r>
          </a:p>
        </p:txBody>
      </p:sp>
    </p:spTree>
    <p:extLst>
      <p:ext uri="{BB962C8B-B14F-4D97-AF65-F5344CB8AC3E}">
        <p14:creationId xmlns:p14="http://schemas.microsoft.com/office/powerpoint/2010/main" val="887836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F9726413-E75D-BA4D-8BF9-39286558BBAB}"/>
              </a:ext>
            </a:extLst>
          </p:cNvPr>
          <p:cNvSpPr>
            <a:spLocks noGrp="1"/>
          </p:cNvSpPr>
          <p:nvPr>
            <p:ph idx="1"/>
          </p:nvPr>
        </p:nvSpPr>
        <p:spPr>
          <a:xfrm>
            <a:off x="-111125" y="0"/>
            <a:ext cx="12272963" cy="6932583"/>
          </a:xfrm>
        </p:spPr>
        <p:txBody>
          <a:bodyPr vert="horz" lIns="91440" tIns="45720" rIns="91440" bIns="45720" rtlCol="0" anchor="t">
            <a:normAutofit fontScale="70000" lnSpcReduction="20000"/>
          </a:bodyPr>
          <a:lstStyle/>
          <a:p>
            <a:pPr marL="0" indent="0">
              <a:buNone/>
            </a:pPr>
            <a:r>
              <a:rPr lang="af-ZA" b="1" dirty="0" err="1"/>
              <a:t>Insurer</a:t>
            </a:r>
            <a:r>
              <a:rPr lang="af-ZA" b="1" dirty="0"/>
              <a:t> – </a:t>
            </a:r>
            <a:r>
              <a:rPr lang="el-GR" b="1" dirty="0"/>
              <a:t>Ασφαλιστής </a:t>
            </a:r>
            <a:endParaRPr lang="el-GR" b="1"/>
          </a:p>
          <a:p>
            <a:pPr marL="0" indent="0">
              <a:buNone/>
            </a:pPr>
            <a:r>
              <a:rPr lang="el-GR" dirty="0"/>
              <a:t>Η ασφαλιστική εταιρία που αναλαμβάνει την ασφαλιστική κάλυψη του σκάφους. </a:t>
            </a:r>
          </a:p>
          <a:p>
            <a:pPr marL="0" indent="0">
              <a:buNone/>
            </a:pPr>
            <a:r>
              <a:rPr lang="af-ZA" b="1" dirty="0"/>
              <a:t>In </a:t>
            </a:r>
            <a:r>
              <a:rPr lang="af-ZA" b="1" dirty="0" err="1"/>
              <a:t>commission</a:t>
            </a:r>
            <a:r>
              <a:rPr lang="af-ZA" b="1" dirty="0"/>
              <a:t> – </a:t>
            </a:r>
            <a:r>
              <a:rPr lang="el-GR" b="1" dirty="0"/>
              <a:t>Σε υπηρεσία </a:t>
            </a:r>
          </a:p>
          <a:p>
            <a:pPr marL="0" indent="0">
              <a:buNone/>
            </a:pPr>
            <a:r>
              <a:rPr lang="el-GR" dirty="0"/>
              <a:t>Το σκάφος είναι σε υπηρεσία όταν φέρει τον απαιτούμενο εξοπλισμό και είναι έτοιμο για  χρήση ανά πάσα στιγμή.</a:t>
            </a:r>
          </a:p>
          <a:p>
            <a:pPr marL="0" indent="0">
              <a:buNone/>
            </a:pPr>
            <a:r>
              <a:rPr lang="af-ZA" b="1" dirty="0" err="1"/>
              <a:t>Laid</a:t>
            </a:r>
            <a:r>
              <a:rPr lang="af-ZA" b="1" dirty="0"/>
              <a:t> </a:t>
            </a:r>
            <a:r>
              <a:rPr lang="af-ZA" b="1" dirty="0" err="1"/>
              <a:t>up</a:t>
            </a:r>
            <a:r>
              <a:rPr lang="af-ZA" b="1" dirty="0"/>
              <a:t> – </a:t>
            </a:r>
            <a:r>
              <a:rPr lang="el-GR" b="1" dirty="0"/>
              <a:t>Σε παροπλισμό</a:t>
            </a:r>
            <a:r>
              <a:rPr lang="el-GR" dirty="0"/>
              <a:t> </a:t>
            </a:r>
          </a:p>
          <a:p>
            <a:pPr marL="0" indent="0">
              <a:buNone/>
            </a:pPr>
            <a:r>
              <a:rPr lang="el-GR" dirty="0"/>
              <a:t>Το σκάφος είναι σε παροπλισμό όταν δεν είναι εξοπλισμένο κατάλληλα και δεν είναι έτοιμο για χρήση.</a:t>
            </a:r>
          </a:p>
          <a:p>
            <a:pPr marL="0" indent="0">
              <a:buNone/>
            </a:pPr>
            <a:r>
              <a:rPr lang="af-ZA" b="1" dirty="0" err="1"/>
              <a:t>Machinery</a:t>
            </a:r>
            <a:r>
              <a:rPr lang="af-ZA" b="1" dirty="0"/>
              <a:t> – M</a:t>
            </a:r>
            <a:r>
              <a:rPr lang="el-GR" b="1" dirty="0" err="1"/>
              <a:t>ηχανισμός</a:t>
            </a:r>
            <a:r>
              <a:rPr lang="el-GR" dirty="0"/>
              <a:t> </a:t>
            </a:r>
          </a:p>
          <a:p>
            <a:pPr marL="0" indent="0">
              <a:buNone/>
            </a:pPr>
            <a:r>
              <a:rPr lang="el-GR" dirty="0"/>
              <a:t>Το κεντρικό σύστημα πρόωσης του </a:t>
            </a:r>
            <a:r>
              <a:rPr lang="el-GR" dirty="0" err="1"/>
              <a:t>ασφαλιζομένου</a:t>
            </a:r>
            <a:r>
              <a:rPr lang="el-GR" dirty="0"/>
              <a:t> σκάφους . Σε αυτό συμπεριλαμβάνονται κύρια και βοηθητική μηχανή , κινητήρες , </a:t>
            </a:r>
            <a:r>
              <a:rPr lang="el-GR" dirty="0" err="1"/>
              <a:t>ελικοαξονικό</a:t>
            </a:r>
            <a:r>
              <a:rPr lang="el-GR" dirty="0"/>
              <a:t> και όλα τα εξαρτήματα που είναι απαραίτητα για τη λειτουργία αυτού του κεντρικού συστήματος.</a:t>
            </a:r>
          </a:p>
          <a:p>
            <a:pPr marL="0" indent="0">
              <a:buNone/>
            </a:pPr>
            <a:r>
              <a:rPr lang="af-ZA" b="1" dirty="0"/>
              <a:t>Market </a:t>
            </a:r>
            <a:r>
              <a:rPr lang="af-ZA" b="1" dirty="0" err="1"/>
              <a:t>value</a:t>
            </a:r>
            <a:r>
              <a:rPr lang="af-ZA" b="1" dirty="0"/>
              <a:t> – </a:t>
            </a:r>
            <a:r>
              <a:rPr lang="el-GR" b="1" dirty="0"/>
              <a:t>Εμπορική αξία </a:t>
            </a:r>
          </a:p>
          <a:p>
            <a:pPr marL="0" indent="0">
              <a:buNone/>
            </a:pPr>
            <a:r>
              <a:rPr lang="el-GR" dirty="0"/>
              <a:t>Η τρέχουσα εμπορική αξία του σκάφους κατά την ημερομηνία που θα συμβεί η ζημιά.</a:t>
            </a:r>
          </a:p>
          <a:p>
            <a:pPr marL="0" indent="0">
              <a:buNone/>
            </a:pPr>
            <a:r>
              <a:rPr lang="af-ZA" b="1" dirty="0" err="1"/>
              <a:t>Partial</a:t>
            </a:r>
            <a:r>
              <a:rPr lang="af-ZA" b="1" dirty="0"/>
              <a:t> </a:t>
            </a:r>
            <a:r>
              <a:rPr lang="af-ZA" b="1" dirty="0" err="1"/>
              <a:t>Loss</a:t>
            </a:r>
            <a:r>
              <a:rPr lang="af-ZA" b="1" dirty="0"/>
              <a:t> – </a:t>
            </a:r>
            <a:r>
              <a:rPr lang="el-GR" b="1" dirty="0"/>
              <a:t>Μερική απώλεια </a:t>
            </a:r>
          </a:p>
          <a:p>
            <a:pPr marL="0" indent="0">
              <a:buNone/>
            </a:pPr>
            <a:r>
              <a:rPr lang="el-GR" dirty="0"/>
              <a:t>Οποιαδήποτε απώλεια /ζημιά που καλύπτεται από το συμβόλαιο και δεν είναι πραγματική ή τεκμαρτή ολική απώλεια.</a:t>
            </a:r>
          </a:p>
          <a:p>
            <a:pPr marL="0" indent="0">
              <a:buNone/>
            </a:pPr>
            <a:r>
              <a:rPr lang="af-ZA" b="1" dirty="0" err="1"/>
              <a:t>Personal</a:t>
            </a:r>
            <a:r>
              <a:rPr lang="af-ZA" b="1" dirty="0"/>
              <a:t> </a:t>
            </a:r>
            <a:r>
              <a:rPr lang="af-ZA" b="1" dirty="0" err="1"/>
              <a:t>Effects</a:t>
            </a:r>
            <a:r>
              <a:rPr lang="af-ZA" b="1" dirty="0"/>
              <a:t> - </a:t>
            </a:r>
            <a:r>
              <a:rPr lang="el-GR" b="1" dirty="0"/>
              <a:t>προσωπικά αντικείμενα</a:t>
            </a:r>
            <a:r>
              <a:rPr lang="el-GR" dirty="0"/>
              <a:t> </a:t>
            </a:r>
          </a:p>
          <a:p>
            <a:pPr marL="0" indent="0">
              <a:buNone/>
            </a:pPr>
            <a:r>
              <a:rPr lang="el-GR" dirty="0"/>
              <a:t>Τα αντικείμενα και εξοπλισμός των ιδιοκτητών τα οποία δε σχετίζονται με την πλοήγηση του σκάφους και δεν αποτελούν εξάρτημα του </a:t>
            </a:r>
            <a:r>
              <a:rPr lang="el-GR" dirty="0" err="1"/>
              <a:t>ασφαλιζόμενου</a:t>
            </a:r>
            <a:r>
              <a:rPr lang="el-GR" dirty="0"/>
              <a:t> σκάφους.</a:t>
            </a:r>
          </a:p>
          <a:p>
            <a:pPr marL="0" indent="0">
              <a:buNone/>
            </a:pPr>
            <a:r>
              <a:rPr lang="af-ZA" b="1" dirty="0" err="1"/>
              <a:t>Seaworthiness</a:t>
            </a:r>
            <a:r>
              <a:rPr lang="af-ZA" b="1" dirty="0"/>
              <a:t> – </a:t>
            </a:r>
            <a:r>
              <a:rPr lang="el-GR" b="1" dirty="0"/>
              <a:t>αξιοπλοΐα</a:t>
            </a:r>
          </a:p>
          <a:p>
            <a:pPr marL="0" indent="0">
              <a:buNone/>
            </a:pPr>
            <a:r>
              <a:rPr lang="el-GR" dirty="0"/>
              <a:t>Βασική αρχή της ναυτασφάλισης αν και δεν αναφέρεται στα Ι.Υ.</a:t>
            </a:r>
            <a:r>
              <a:rPr lang="af-ZA" dirty="0"/>
              <a:t>C. 1/11/85 </a:t>
            </a:r>
            <a:r>
              <a:rPr lang="el-GR" dirty="0"/>
              <a:t>παρά μόνο στο </a:t>
            </a:r>
            <a:r>
              <a:rPr lang="af-ZA" dirty="0"/>
              <a:t>Marine </a:t>
            </a:r>
            <a:r>
              <a:rPr lang="af-ZA" dirty="0" err="1"/>
              <a:t>Insurance</a:t>
            </a:r>
            <a:r>
              <a:rPr lang="af-ZA" dirty="0"/>
              <a:t> </a:t>
            </a:r>
            <a:r>
              <a:rPr lang="af-ZA" dirty="0" err="1"/>
              <a:t>Act</a:t>
            </a:r>
            <a:r>
              <a:rPr lang="af-ZA" dirty="0"/>
              <a:t> 1906. </a:t>
            </a:r>
            <a:r>
              <a:rPr lang="el-GR" dirty="0"/>
              <a:t>Η πλοϊμότητα σχετίζεται με το σκάφος –μηχανές και όλα τα εξαρτήματά του.</a:t>
            </a:r>
          </a:p>
        </p:txBody>
      </p:sp>
    </p:spTree>
    <p:extLst>
      <p:ext uri="{BB962C8B-B14F-4D97-AF65-F5344CB8AC3E}">
        <p14:creationId xmlns:p14="http://schemas.microsoft.com/office/powerpoint/2010/main" val="3482403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1">
            <a:extLst>
              <a:ext uri="{FF2B5EF4-FFF2-40B4-BE49-F238E27FC236}">
                <a16:creationId xmlns:a16="http://schemas.microsoft.com/office/drawing/2014/main" id="{15439EE1-60EC-514F-9DA6-131C7EA8E7D2}"/>
              </a:ext>
            </a:extLst>
          </p:cNvPr>
          <p:cNvSpPr>
            <a:spLocks noGrp="1"/>
          </p:cNvSpPr>
          <p:nvPr>
            <p:ph idx="1"/>
          </p:nvPr>
        </p:nvSpPr>
        <p:spPr>
          <a:xfrm>
            <a:off x="0" y="0"/>
            <a:ext cx="12192000" cy="6985000"/>
          </a:xfrm>
        </p:spPr>
        <p:txBody>
          <a:bodyPr vert="horz" lIns="91440" tIns="45720" rIns="91440" bIns="45720" rtlCol="0" anchor="t">
            <a:normAutofit fontScale="92500"/>
          </a:bodyPr>
          <a:lstStyle/>
          <a:p>
            <a:pPr marL="0" indent="0">
              <a:buNone/>
            </a:pPr>
            <a:r>
              <a:rPr lang="af-ZA" b="1" dirty="0"/>
              <a:t>Tender – </a:t>
            </a:r>
            <a:r>
              <a:rPr lang="el-GR" b="1" dirty="0"/>
              <a:t>βοηθητική λέμβος</a:t>
            </a:r>
            <a:r>
              <a:rPr lang="el-GR" dirty="0"/>
              <a:t> </a:t>
            </a:r>
            <a:endParaRPr lang="el-GR"/>
          </a:p>
          <a:p>
            <a:pPr marL="0" indent="0">
              <a:buNone/>
            </a:pPr>
            <a:r>
              <a:rPr lang="el-GR" dirty="0"/>
              <a:t>Λέμβος με μηχανή ή άνευ μηχανής που βρίσκεται επί του μητρικού σκάφους και φέρει </a:t>
            </a:r>
          </a:p>
          <a:p>
            <a:pPr marL="0" indent="0">
              <a:buNone/>
            </a:pPr>
            <a:r>
              <a:rPr lang="el-GR" dirty="0"/>
              <a:t>το ίδιο όνομα και νηολόγιο. </a:t>
            </a:r>
          </a:p>
          <a:p>
            <a:pPr marL="0" indent="0">
              <a:buNone/>
            </a:pPr>
            <a:r>
              <a:rPr lang="af-ZA" b="1" dirty="0" err="1"/>
              <a:t>Total</a:t>
            </a:r>
            <a:r>
              <a:rPr lang="af-ZA" b="1" dirty="0"/>
              <a:t> </a:t>
            </a:r>
            <a:r>
              <a:rPr lang="af-ZA" b="1" dirty="0" err="1"/>
              <a:t>Loss</a:t>
            </a:r>
            <a:r>
              <a:rPr lang="af-ZA" b="1" dirty="0"/>
              <a:t> (</a:t>
            </a:r>
            <a:r>
              <a:rPr lang="af-ZA" b="1" dirty="0" err="1"/>
              <a:t>actual</a:t>
            </a:r>
            <a:r>
              <a:rPr lang="af-ZA" b="1" dirty="0"/>
              <a:t> </a:t>
            </a:r>
            <a:r>
              <a:rPr lang="af-ZA" b="1" dirty="0" err="1"/>
              <a:t>and</a:t>
            </a:r>
            <a:r>
              <a:rPr lang="af-ZA" b="1" dirty="0"/>
              <a:t> </a:t>
            </a:r>
            <a:r>
              <a:rPr lang="af-ZA" b="1" dirty="0" err="1"/>
              <a:t>constructive</a:t>
            </a:r>
            <a:r>
              <a:rPr lang="af-ZA" b="1" dirty="0"/>
              <a:t>) - </a:t>
            </a:r>
            <a:r>
              <a:rPr lang="el-GR" b="1" dirty="0"/>
              <a:t>ολική καταστροφή </a:t>
            </a:r>
          </a:p>
          <a:p>
            <a:pPr marL="0" indent="0">
              <a:buNone/>
            </a:pPr>
            <a:r>
              <a:rPr lang="el-GR" b="1" dirty="0"/>
              <a:t>(πραγματική και τεκμαρτή) </a:t>
            </a:r>
          </a:p>
          <a:p>
            <a:pPr marL="0" indent="0">
              <a:buNone/>
            </a:pPr>
            <a:r>
              <a:rPr lang="el-GR" dirty="0"/>
              <a:t>Η ολική απώλεια μπορεί να είναι είτε πραγματική ολική απώλεια είτε τεκμαρτή ολική </a:t>
            </a:r>
          </a:p>
          <a:p>
            <a:pPr marL="0" indent="0">
              <a:buNone/>
            </a:pPr>
            <a:r>
              <a:rPr lang="el-GR" dirty="0"/>
              <a:t>απώλεια </a:t>
            </a:r>
          </a:p>
          <a:p>
            <a:pPr marL="0" indent="0">
              <a:buNone/>
            </a:pPr>
            <a:r>
              <a:rPr lang="el-GR" dirty="0"/>
              <a:t>Πραγματική ολική απώλεια είναι η περίπτωση όπου το </a:t>
            </a:r>
            <a:r>
              <a:rPr lang="el-GR" dirty="0" err="1"/>
              <a:t>ασφαλιζόμενο</a:t>
            </a:r>
            <a:r>
              <a:rPr lang="el-GR" dirty="0"/>
              <a:t> σκάφος έχει </a:t>
            </a:r>
          </a:p>
          <a:p>
            <a:pPr marL="0" indent="0">
              <a:buNone/>
            </a:pPr>
            <a:r>
              <a:rPr lang="el-GR" dirty="0"/>
              <a:t>καταστραφεί ή έχει υποστεί ανεπανόρθωτη βλάβη. </a:t>
            </a:r>
          </a:p>
          <a:p>
            <a:pPr marL="0" indent="0">
              <a:buNone/>
            </a:pPr>
            <a:r>
              <a:rPr lang="el-GR" dirty="0"/>
              <a:t>Τεκμαρτή ολική απώλεια είναι η περίπτωση όπου το κόστος της επισκευής της ζημιάς </a:t>
            </a:r>
          </a:p>
          <a:p>
            <a:pPr marL="0" indent="0">
              <a:buNone/>
            </a:pPr>
            <a:r>
              <a:rPr lang="el-GR" dirty="0"/>
              <a:t>υπερβαίνει της αξίας του </a:t>
            </a:r>
            <a:r>
              <a:rPr lang="el-GR" dirty="0" err="1"/>
              <a:t>ασφαλιζόμενου</a:t>
            </a:r>
            <a:r>
              <a:rPr lang="el-GR" dirty="0"/>
              <a:t> σκάφους πριν τη ζημιά.</a:t>
            </a:r>
          </a:p>
          <a:p>
            <a:pPr marL="0" indent="0">
              <a:buNone/>
            </a:pPr>
            <a:r>
              <a:rPr lang="af-ZA" b="1" dirty="0" err="1"/>
              <a:t>Warranties</a:t>
            </a:r>
            <a:r>
              <a:rPr lang="af-ZA" b="1" dirty="0"/>
              <a:t> – </a:t>
            </a:r>
            <a:r>
              <a:rPr lang="el-GR" b="1" dirty="0"/>
              <a:t>Προϋποθέσεις</a:t>
            </a:r>
            <a:r>
              <a:rPr lang="el-GR" dirty="0"/>
              <a:t> </a:t>
            </a:r>
          </a:p>
          <a:p>
            <a:pPr marL="0" indent="0">
              <a:buNone/>
            </a:pPr>
            <a:r>
              <a:rPr lang="el-GR" dirty="0"/>
              <a:t>Γραπτοί ή αυτονόητοι όροι τους οποίους ο </a:t>
            </a:r>
            <a:r>
              <a:rPr lang="el-GR" dirty="0" err="1"/>
              <a:t>ασφαλιζόμενος</a:t>
            </a:r>
            <a:r>
              <a:rPr lang="el-GR" dirty="0"/>
              <a:t> οφείλει να τηρεί.</a:t>
            </a:r>
          </a:p>
        </p:txBody>
      </p:sp>
    </p:spTree>
    <p:extLst>
      <p:ext uri="{BB962C8B-B14F-4D97-AF65-F5344CB8AC3E}">
        <p14:creationId xmlns:p14="http://schemas.microsoft.com/office/powerpoint/2010/main" val="2189152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5AE71D2-6B7D-194C-8E3C-7A036EFE509B}"/>
              </a:ext>
            </a:extLst>
          </p:cNvPr>
          <p:cNvSpPr>
            <a:spLocks noGrp="1"/>
          </p:cNvSpPr>
          <p:nvPr>
            <p:ph idx="1"/>
          </p:nvPr>
        </p:nvSpPr>
        <p:spPr>
          <a:xfrm>
            <a:off x="190500" y="178594"/>
            <a:ext cx="11163300" cy="5998369"/>
          </a:xfrm>
        </p:spPr>
        <p:txBody>
          <a:bodyPr>
            <a:normAutofit/>
          </a:bodyPr>
          <a:lstStyle/>
          <a:p>
            <a:r>
              <a:rPr lang="el-GR" b="0" i="0">
                <a:solidFill>
                  <a:srgbClr val="222222"/>
                </a:solidFill>
                <a:effectLst/>
                <a:latin typeface="Helvetica Neue"/>
              </a:rPr>
              <a:t>Το κύριο χαρακτηριστικό στην "ανωτέρα βία" είναι πως ο άνθρωπος, στη συνήθη πορεία των πραγμάτων, δεν μπορεί να προβλέψει τέτοιο γεγονός, σε αντίθεση με το τυχηρό εν στενή εννοία που μπορεί να το προβλέψει. Για παράδειγμα ζημιές ή ατυχήματα από μια επερχόμενη κακοκαιρία μπορούν να προβλεφθούν σε αντίθεση από μιά </a:t>
            </a:r>
            <a:r>
              <a:rPr lang="el-GR" b="0" i="0" u="none" strike="noStrike">
                <a:solidFill>
                  <a:srgbClr val="DD3333"/>
                </a:solidFill>
                <a:effectLst/>
                <a:latin typeface="Helvetica Neue"/>
                <a:hlinkClick r:id="rId2" tooltip="Πρόσκρουση πλοίου (δεν έχει γραφτεί ακόμα)"/>
              </a:rPr>
              <a:t>πρόσκρουση πλοίου</a:t>
            </a:r>
            <a:r>
              <a:rPr lang="el-GR" b="0" i="0">
                <a:solidFill>
                  <a:srgbClr val="222222"/>
                </a:solidFill>
                <a:effectLst/>
                <a:latin typeface="Helvetica Neue"/>
              </a:rPr>
              <a:t> σε </a:t>
            </a:r>
            <a:r>
              <a:rPr lang="el-GR" b="0" i="0" u="none" strike="noStrike">
                <a:solidFill>
                  <a:srgbClr val="5A3696"/>
                </a:solidFill>
                <a:effectLst/>
                <a:latin typeface="Helvetica Neue"/>
                <a:hlinkClick r:id="rId3" tooltip="Ύφαλος"/>
              </a:rPr>
              <a:t>ύφαλο</a:t>
            </a:r>
            <a:r>
              <a:rPr lang="el-GR" b="0" i="0">
                <a:solidFill>
                  <a:srgbClr val="222222"/>
                </a:solidFill>
                <a:effectLst/>
                <a:latin typeface="Helvetica Neue"/>
              </a:rPr>
              <a:t> που δεν έχει προηγουμένως επισημανθεί σε </a:t>
            </a:r>
            <a:r>
              <a:rPr lang="el-GR" b="0" i="0" u="none" strike="noStrike">
                <a:solidFill>
                  <a:srgbClr val="5A3696"/>
                </a:solidFill>
                <a:effectLst/>
                <a:latin typeface="Helvetica Neue"/>
                <a:hlinkClick r:id="rId4" tooltip="Ναυτικός χάρτης"/>
              </a:rPr>
              <a:t>ναυτικό χάρτη</a:t>
            </a:r>
            <a:r>
              <a:rPr lang="el-GR" b="0" i="0">
                <a:solidFill>
                  <a:srgbClr val="222222"/>
                </a:solidFill>
                <a:effectLst/>
                <a:latin typeface="Helvetica Neue"/>
              </a:rPr>
              <a:t>. Το τελευταίο χαρακτηρίζεται </a:t>
            </a:r>
            <a:r>
              <a:rPr lang="el-GR" b="0" i="0" u="none" strike="noStrike">
                <a:solidFill>
                  <a:srgbClr val="5A3696"/>
                </a:solidFill>
                <a:effectLst/>
                <a:latin typeface="Helvetica Neue"/>
                <a:hlinkClick r:id="rId5" tooltip="Ναυτικό ατύχημα"/>
              </a:rPr>
              <a:t>ναυτικό ατύχημα</a:t>
            </a:r>
            <a:r>
              <a:rPr lang="el-GR" b="0" i="0">
                <a:solidFill>
                  <a:srgbClr val="222222"/>
                </a:solidFill>
                <a:effectLst/>
                <a:latin typeface="Helvetica Neue"/>
              </a:rPr>
              <a:t> προκαλούμενο από "ανωτέρα βία". Τυπικες περιπτώσεις ανωτέρας βίας είναι ο πόλεμος, το πραξικόπημα, οι απρόβλεπτες κυβερνητικές απαγορεύσεις, η ξαφνική βαριά ασθένεια (σε κάποιες περιπτώσεις), αιφνίδιες φυσικές καταστροφές (</a:t>
            </a:r>
            <a:r>
              <a:rPr lang="el-GR" b="0" i="0" u="none" strike="noStrike">
                <a:solidFill>
                  <a:srgbClr val="5A3696"/>
                </a:solidFill>
                <a:effectLst/>
                <a:latin typeface="Helvetica Neue"/>
                <a:hlinkClick r:id="rId6" tooltip="Σεισμός"/>
              </a:rPr>
              <a:t>σεισμός</a:t>
            </a:r>
            <a:r>
              <a:rPr lang="el-GR" b="0" i="0">
                <a:solidFill>
                  <a:srgbClr val="222222"/>
                </a:solidFill>
                <a:effectLst/>
                <a:latin typeface="Helvetica Neue"/>
              </a:rPr>
              <a:t>, </a:t>
            </a:r>
            <a:r>
              <a:rPr lang="el-GR" b="0" i="0" u="none" strike="noStrike">
                <a:solidFill>
                  <a:srgbClr val="5A3696"/>
                </a:solidFill>
                <a:effectLst/>
                <a:latin typeface="Helvetica Neue"/>
                <a:hlinkClick r:id="rId7" tooltip="Πλημμύρα"/>
              </a:rPr>
              <a:t>πλημμύρα</a:t>
            </a:r>
            <a:r>
              <a:rPr lang="el-GR" b="0" i="0">
                <a:solidFill>
                  <a:srgbClr val="222222"/>
                </a:solidFill>
                <a:effectLst/>
                <a:latin typeface="Helvetica Neue"/>
              </a:rPr>
              <a:t>, </a:t>
            </a:r>
            <a:r>
              <a:rPr lang="el-GR" b="0" i="0" u="none" strike="noStrike">
                <a:solidFill>
                  <a:srgbClr val="5A3696"/>
                </a:solidFill>
                <a:effectLst/>
                <a:latin typeface="Helvetica Neue"/>
                <a:hlinkClick r:id="rId8" tooltip="Τσουνάμι"/>
              </a:rPr>
              <a:t>τσουνάμι</a:t>
            </a:r>
            <a:r>
              <a:rPr lang="el-GR" b="0" i="0">
                <a:solidFill>
                  <a:srgbClr val="222222"/>
                </a:solidFill>
                <a:effectLst/>
                <a:latin typeface="Helvetica Neue"/>
              </a:rPr>
              <a:t>, έκρηξη ηφαιστείου κ.λπ.), ή ακόμα και τα "</a:t>
            </a:r>
            <a:r>
              <a:rPr lang="el-GR" b="0" i="0" u="none" strike="noStrike">
                <a:solidFill>
                  <a:srgbClr val="5A3696"/>
                </a:solidFill>
                <a:effectLst/>
                <a:latin typeface="Helvetica Neue"/>
                <a:hlinkClick r:id="rId9" tooltip="Ακραία καιρικά φαινόμενα"/>
              </a:rPr>
              <a:t>ακραία καιρικά φαινόμενα</a:t>
            </a:r>
            <a:r>
              <a:rPr lang="el-GR" b="0" i="0">
                <a:solidFill>
                  <a:srgbClr val="222222"/>
                </a:solidFill>
                <a:effectLst/>
                <a:latin typeface="Helvetica Neue"/>
              </a:rPr>
              <a:t>".</a:t>
            </a:r>
            <a:endParaRPr lang="el-GR"/>
          </a:p>
        </p:txBody>
      </p:sp>
    </p:spTree>
    <p:extLst>
      <p:ext uri="{BB962C8B-B14F-4D97-AF65-F5344CB8AC3E}">
        <p14:creationId xmlns:p14="http://schemas.microsoft.com/office/powerpoint/2010/main" val="3912100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5AE71D2-6B7D-194C-8E3C-7A036EFE509B}"/>
              </a:ext>
            </a:extLst>
          </p:cNvPr>
          <p:cNvSpPr>
            <a:spLocks noGrp="1"/>
          </p:cNvSpPr>
          <p:nvPr>
            <p:ph idx="1"/>
          </p:nvPr>
        </p:nvSpPr>
        <p:spPr>
          <a:xfrm>
            <a:off x="-130969" y="595313"/>
            <a:ext cx="12322969" cy="5581650"/>
          </a:xfrm>
        </p:spPr>
        <p:txBody>
          <a:bodyPr>
            <a:normAutofit/>
          </a:bodyPr>
          <a:lstStyle/>
          <a:p>
            <a:r>
              <a:rPr lang="el-GR" b="0" i="0">
                <a:solidFill>
                  <a:srgbClr val="222222"/>
                </a:solidFill>
                <a:effectLst/>
                <a:latin typeface="Helvetica Neue"/>
              </a:rPr>
              <a:t>Για τον ορισμό της ανωτέρας βίας υπάρχουν η αντικειμενική και η υποκειμενική θεωρία. Κατά την αντικειμενική θεωρία ανωτέρα βία συνιστούν μόνο εξωτερικά γεγονότα, γεγονότα δηλαδή έξω από τη σφαίρα επιρροής του ανθρώπου. Η υποκειμενική θεωρία δέχεται και απρόβλεπτα γεγονότα εντός της σφαίρας της οικονομικής δραστηριότητας του ανθρώπου ως ανωτέρα βία. Η </a:t>
            </a:r>
            <a:r>
              <a:rPr lang="el-GR" b="0" i="0" u="none" strike="noStrike">
                <a:solidFill>
                  <a:srgbClr val="5A3696"/>
                </a:solidFill>
                <a:effectLst/>
                <a:latin typeface="Helvetica Neue"/>
                <a:hlinkClick r:id="rId2" tooltip="Απεργία"/>
              </a:rPr>
              <a:t>Απεργία</a:t>
            </a:r>
            <a:r>
              <a:rPr lang="el-GR" b="0" i="0">
                <a:solidFill>
                  <a:srgbClr val="222222"/>
                </a:solidFill>
                <a:effectLst/>
                <a:latin typeface="Helvetica Neue"/>
              </a:rPr>
              <a:t> των υπαλλήλων μιας επιχείρησης θα ήταν έτσι ανωτέρα βία μόνο κατά την υποκειμενική, όχι όμως κατά την αντικειμενική θεωρία, αφού η δραστηριότητα των υπαλλήλων εντάσσεται στην οικονομική σφαίρα του οφειλέτη-επιχειρηματία. Η </a:t>
            </a:r>
            <a:r>
              <a:rPr lang="el-GR" b="0" i="0" u="none" strike="noStrike">
                <a:solidFill>
                  <a:srgbClr val="5A3696"/>
                </a:solidFill>
                <a:effectLst/>
                <a:latin typeface="Helvetica Neue"/>
                <a:hlinkClick r:id="rId3" tooltip="Νομολογία"/>
              </a:rPr>
              <a:t>νομολογία</a:t>
            </a:r>
            <a:r>
              <a:rPr lang="el-GR" b="0" i="0">
                <a:solidFill>
                  <a:srgbClr val="222222"/>
                </a:solidFill>
                <a:effectLst/>
                <a:latin typeface="Helvetica Neue"/>
              </a:rPr>
              <a:t> συνδυάζει τις δύο θεωρίες δίνοντας περισσότερο βάρος στην υποκειμενική. Βέβαια στο θέμα μιας απεργίας στην πραγματικότητα υπεισέρχονται και άλλοι αφανείς παράμετροι για τον προσδιορισμό της νομιμότητάς της, ή της παράτασης αυτής.</a:t>
            </a:r>
            <a:endParaRPr lang="el-GR"/>
          </a:p>
        </p:txBody>
      </p:sp>
    </p:spTree>
    <p:extLst>
      <p:ext uri="{BB962C8B-B14F-4D97-AF65-F5344CB8AC3E}">
        <p14:creationId xmlns:p14="http://schemas.microsoft.com/office/powerpoint/2010/main" val="3657279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5AE71D2-6B7D-194C-8E3C-7A036EFE509B}"/>
              </a:ext>
            </a:extLst>
          </p:cNvPr>
          <p:cNvSpPr>
            <a:spLocks noGrp="1"/>
          </p:cNvSpPr>
          <p:nvPr>
            <p:ph idx="1"/>
          </p:nvPr>
        </p:nvSpPr>
        <p:spPr>
          <a:xfrm>
            <a:off x="0" y="357188"/>
            <a:ext cx="11353800" cy="5819775"/>
          </a:xfrm>
        </p:spPr>
        <p:txBody>
          <a:bodyPr>
            <a:normAutofit lnSpcReduction="10000"/>
          </a:bodyPr>
          <a:lstStyle/>
          <a:p>
            <a:pPr fontAlgn="base"/>
            <a:r>
              <a:rPr lang="el-GR" b="0" i="0">
                <a:solidFill>
                  <a:srgbClr val="222222"/>
                </a:solidFill>
                <a:effectLst/>
                <a:latin typeface="Helvetica Neue"/>
              </a:rPr>
              <a:t>Ο όρος </a:t>
            </a:r>
            <a:r>
              <a:rPr lang="el-GR" b="1" i="0">
                <a:solidFill>
                  <a:srgbClr val="222222"/>
                </a:solidFill>
                <a:effectLst/>
                <a:latin typeface="inherit"/>
              </a:rPr>
              <a:t>αμέλεια</a:t>
            </a:r>
            <a:r>
              <a:rPr lang="el-GR" b="0" i="0">
                <a:solidFill>
                  <a:srgbClr val="222222"/>
                </a:solidFill>
                <a:effectLst/>
                <a:latin typeface="Helvetica Neue"/>
              </a:rPr>
              <a:t> (</a:t>
            </a:r>
            <a:r>
              <a:rPr lang="af-ZA" b="0" i="0">
                <a:solidFill>
                  <a:srgbClr val="222222"/>
                </a:solidFill>
                <a:effectLst/>
                <a:latin typeface="Helvetica Neue"/>
              </a:rPr>
              <a:t>negligence) </a:t>
            </a:r>
            <a:r>
              <a:rPr lang="el-GR" b="0" i="0">
                <a:solidFill>
                  <a:srgbClr val="222222"/>
                </a:solidFill>
                <a:effectLst/>
                <a:latin typeface="Helvetica Neue"/>
              </a:rPr>
              <a:t>στη ναυτιλιακή πρακτική χρησιμοποιείται τόσο ως όρος </a:t>
            </a:r>
            <a:r>
              <a:rPr lang="el-GR" b="0" i="0" u="none" strike="noStrike">
                <a:solidFill>
                  <a:srgbClr val="DD3333"/>
                </a:solidFill>
                <a:effectLst/>
                <a:latin typeface="inherit"/>
                <a:hlinkClick r:id="rId2" tooltip="Ναυλοσύμωνο (δεν έχει γραφτεί ακόμα)"/>
              </a:rPr>
              <a:t>ναυλοσυμφώνου</a:t>
            </a:r>
            <a:r>
              <a:rPr lang="el-GR" b="0" i="0">
                <a:solidFill>
                  <a:srgbClr val="222222"/>
                </a:solidFill>
                <a:effectLst/>
                <a:latin typeface="Helvetica Neue"/>
              </a:rPr>
              <a:t>, όσο και ως όρος στη </a:t>
            </a:r>
            <a:r>
              <a:rPr lang="el-GR" b="0" i="0" u="none" strike="noStrike">
                <a:solidFill>
                  <a:srgbClr val="DD3333"/>
                </a:solidFill>
                <a:effectLst/>
                <a:latin typeface="inherit"/>
                <a:hlinkClick r:id="rId3" tooltip="Θαλάσσια ασφάλιση (δεν έχει γραφτεί ακόμα)"/>
              </a:rPr>
              <a:t>θαλάσσια ασφάλιση</a:t>
            </a:r>
            <a:r>
              <a:rPr lang="el-GR" b="0" i="0">
                <a:solidFill>
                  <a:srgbClr val="222222"/>
                </a:solidFill>
                <a:effectLst/>
                <a:latin typeface="Helvetica Neue"/>
              </a:rPr>
              <a:t>.</a:t>
            </a:r>
          </a:p>
          <a:p>
            <a:pPr fontAlgn="base"/>
            <a:r>
              <a:rPr lang="el-GR" b="1" i="0">
                <a:solidFill>
                  <a:srgbClr val="222222"/>
                </a:solidFill>
                <a:effectLst/>
                <a:latin typeface="inherit"/>
              </a:rPr>
              <a:t>Α</a:t>
            </a:r>
            <a:r>
              <a:rPr lang="el-GR" b="0" i="0">
                <a:solidFill>
                  <a:srgbClr val="222222"/>
                </a:solidFill>
                <a:effectLst/>
                <a:latin typeface="Helvetica Neue"/>
              </a:rPr>
              <a:t>. </a:t>
            </a:r>
            <a:r>
              <a:rPr lang="el-GR" b="0" i="0" u="sng">
                <a:solidFill>
                  <a:srgbClr val="222222"/>
                </a:solidFill>
                <a:effectLst/>
                <a:latin typeface="inherit"/>
              </a:rPr>
              <a:t>Όρος ναυλοσυμφώνου</a:t>
            </a:r>
            <a:r>
              <a:rPr lang="el-GR" b="0" i="0">
                <a:solidFill>
                  <a:srgbClr val="222222"/>
                </a:solidFill>
                <a:effectLst/>
                <a:latin typeface="Helvetica Neue"/>
              </a:rPr>
              <a:t>: Η αμέλεια συνδέεται με το 2ο άρθρο του γενικού τύπου ναυλοσύμφώνου (</a:t>
            </a:r>
            <a:r>
              <a:rPr lang="af-ZA" b="0" i="0">
                <a:solidFill>
                  <a:srgbClr val="222222"/>
                </a:solidFill>
                <a:effectLst/>
                <a:latin typeface="Helvetica Neue"/>
              </a:rPr>
              <a:t>uniform general charter) </a:t>
            </a:r>
            <a:r>
              <a:rPr lang="el-GR" b="0" i="0">
                <a:solidFill>
                  <a:srgbClr val="222222"/>
                </a:solidFill>
                <a:effectLst/>
                <a:latin typeface="Helvetica Neue"/>
              </a:rPr>
              <a:t>της </a:t>
            </a:r>
            <a:r>
              <a:rPr lang="af-ZA" b="0" i="0">
                <a:solidFill>
                  <a:srgbClr val="222222"/>
                </a:solidFill>
                <a:effectLst/>
                <a:latin typeface="Helvetica Neue"/>
              </a:rPr>
              <a:t>Baltic and International Maritime Conference, </a:t>
            </a:r>
            <a:r>
              <a:rPr lang="el-GR" b="0" i="0">
                <a:solidFill>
                  <a:srgbClr val="222222"/>
                </a:solidFill>
                <a:effectLst/>
                <a:latin typeface="Helvetica Neue"/>
              </a:rPr>
              <a:t>το οποίο και προσδιορίζει εξ αυτού του όρου την οφειλόμενη </a:t>
            </a:r>
            <a:r>
              <a:rPr lang="el-GR" b="0" i="0" u="none" strike="noStrike">
                <a:solidFill>
                  <a:srgbClr val="DD3333"/>
                </a:solidFill>
                <a:effectLst/>
                <a:latin typeface="inherit"/>
                <a:hlinkClick r:id="rId4" tooltip="Επιμέλεια (δεν έχει γραφτεί ακόμα)"/>
              </a:rPr>
              <a:t>επιμέλεια</a:t>
            </a:r>
            <a:r>
              <a:rPr lang="el-GR" b="0" i="0">
                <a:solidFill>
                  <a:srgbClr val="222222"/>
                </a:solidFill>
                <a:effectLst/>
                <a:latin typeface="Helvetica Neue"/>
              </a:rPr>
              <a:t>(</a:t>
            </a:r>
            <a:r>
              <a:rPr lang="af-ZA" b="0" i="0">
                <a:solidFill>
                  <a:srgbClr val="222222"/>
                </a:solidFill>
                <a:effectLst/>
                <a:latin typeface="Helvetica Neue"/>
              </a:rPr>
              <a:t>due diligence) </a:t>
            </a:r>
            <a:r>
              <a:rPr lang="el-GR" b="0" i="0">
                <a:solidFill>
                  <a:srgbClr val="222222"/>
                </a:solidFill>
                <a:effectLst/>
                <a:latin typeface="Helvetica Neue"/>
              </a:rPr>
              <a:t>των πλοιοκτητών του ναυλομένου πλοίου.</a:t>
            </a:r>
            <a:br>
              <a:rPr lang="el-GR" b="0" i="0">
                <a:solidFill>
                  <a:srgbClr val="222222"/>
                </a:solidFill>
                <a:effectLst/>
                <a:latin typeface="Helvetica Neue"/>
              </a:rPr>
            </a:br>
            <a:r>
              <a:rPr lang="af-ZA" b="1" i="0">
                <a:solidFill>
                  <a:srgbClr val="222222"/>
                </a:solidFill>
                <a:effectLst/>
                <a:latin typeface="inherit"/>
              </a:rPr>
              <a:t>B</a:t>
            </a:r>
            <a:r>
              <a:rPr lang="af-ZA" b="0" i="0">
                <a:solidFill>
                  <a:srgbClr val="222222"/>
                </a:solidFill>
                <a:effectLst/>
                <a:latin typeface="Helvetica Neue"/>
              </a:rPr>
              <a:t>. </a:t>
            </a:r>
            <a:r>
              <a:rPr lang="el-GR" b="0" i="0" u="sng">
                <a:solidFill>
                  <a:srgbClr val="222222"/>
                </a:solidFill>
                <a:effectLst/>
                <a:latin typeface="inherit"/>
              </a:rPr>
              <a:t>Όρος ναυτασφάλισης</a:t>
            </a:r>
            <a:r>
              <a:rPr lang="el-GR" b="0" i="0">
                <a:solidFill>
                  <a:srgbClr val="222222"/>
                </a:solidFill>
                <a:effectLst/>
                <a:latin typeface="Helvetica Neue"/>
              </a:rPr>
              <a:t>: Η προσθήκη της </a:t>
            </a:r>
            <a:r>
              <a:rPr lang="el-GR" b="0" i="1">
                <a:solidFill>
                  <a:srgbClr val="222222"/>
                </a:solidFill>
                <a:effectLst/>
                <a:latin typeface="inherit"/>
              </a:rPr>
              <a:t>αμέλειας</a:t>
            </a:r>
            <a:r>
              <a:rPr lang="el-GR" b="0" i="0">
                <a:solidFill>
                  <a:srgbClr val="222222"/>
                </a:solidFill>
                <a:effectLst/>
                <a:latin typeface="Helvetica Neue"/>
              </a:rPr>
              <a:t> ως ρήτρας (</a:t>
            </a:r>
            <a:r>
              <a:rPr lang="af-ZA" b="0" i="0">
                <a:solidFill>
                  <a:srgbClr val="222222"/>
                </a:solidFill>
                <a:effectLst/>
                <a:latin typeface="Helvetica Neue"/>
              </a:rPr>
              <a:t>negligence clause or inchmaree clause) </a:t>
            </a:r>
            <a:r>
              <a:rPr lang="el-GR" b="0" i="0">
                <a:solidFill>
                  <a:srgbClr val="222222"/>
                </a:solidFill>
                <a:effectLst/>
                <a:latin typeface="Helvetica Neue"/>
              </a:rPr>
              <a:t>σημαίνει πως η ασφάλιση του πλοίου καλύπτει ζημίες του πλοίου που μπορεί να προκληθούν ή προξενούνται από τη </a:t>
            </a:r>
            <a:r>
              <a:rPr lang="el-GR" b="0" i="0" u="none" strike="noStrike">
                <a:solidFill>
                  <a:srgbClr val="DD3333"/>
                </a:solidFill>
                <a:effectLst/>
                <a:latin typeface="inherit"/>
                <a:hlinkClick r:id="rId5" tooltip="Φορτοεκφόρτωση (δεν έχει γραφτεί ακόμα)"/>
              </a:rPr>
              <a:t>φορτοεκφόρτωση</a:t>
            </a:r>
            <a:r>
              <a:rPr lang="el-GR" b="0" i="0">
                <a:solidFill>
                  <a:srgbClr val="222222"/>
                </a:solidFill>
                <a:effectLst/>
                <a:latin typeface="Helvetica Neue"/>
              </a:rPr>
              <a:t> ή </a:t>
            </a:r>
            <a:r>
              <a:rPr lang="el-GR" b="0" i="0" u="none" strike="noStrike">
                <a:solidFill>
                  <a:srgbClr val="DD3333"/>
                </a:solidFill>
                <a:effectLst/>
                <a:latin typeface="inherit"/>
                <a:hlinkClick r:id="rId6" tooltip="Μετακίνηση φορτίου (δεν έχει γραφτεί ακόμα)"/>
              </a:rPr>
              <a:t>μετακίνηση φορτίου</a:t>
            </a:r>
            <a:r>
              <a:rPr lang="el-GR" b="0" i="0">
                <a:solidFill>
                  <a:srgbClr val="222222"/>
                </a:solidFill>
                <a:effectLst/>
                <a:latin typeface="Helvetica Neue"/>
              </a:rPr>
              <a:t>, ή </a:t>
            </a:r>
            <a:r>
              <a:rPr lang="el-GR" b="0" i="0" u="none" strike="noStrike">
                <a:solidFill>
                  <a:srgbClr val="5A3696"/>
                </a:solidFill>
                <a:effectLst/>
                <a:latin typeface="inherit"/>
                <a:hlinkClick r:id="rId7" tooltip="Έκρηξη"/>
              </a:rPr>
              <a:t>εκρήξεις</a:t>
            </a:r>
            <a:r>
              <a:rPr lang="el-GR" b="0" i="0">
                <a:solidFill>
                  <a:srgbClr val="222222"/>
                </a:solidFill>
                <a:effectLst/>
                <a:latin typeface="Helvetica Neue"/>
              </a:rPr>
              <a:t>, ή κρυφά ελαττώματα μηχανής καθώς και πάσης φύσεως ζημίες που προξενούνται από αμέλεια του Πλοιάρχου, αξιωματικών και πληρώματος για τις οποίες όμως δεν μπορούν να φέρουν ευθύνη τόσο οι </a:t>
            </a:r>
            <a:r>
              <a:rPr lang="el-GR" b="0" i="0" u="none" strike="noStrike">
                <a:solidFill>
                  <a:srgbClr val="DD3333"/>
                </a:solidFill>
                <a:effectLst/>
                <a:latin typeface="inherit"/>
                <a:hlinkClick r:id="rId8" tooltip="Πλοιοκτήτης (δεν έχει γραφτεί ακόμα)"/>
              </a:rPr>
              <a:t>πλοιοκτήτες</a:t>
            </a:r>
            <a:r>
              <a:rPr lang="el-GR" b="0" i="0">
                <a:solidFill>
                  <a:srgbClr val="222222"/>
                </a:solidFill>
                <a:effectLst/>
                <a:latin typeface="Helvetica Neue"/>
              </a:rPr>
              <a:t> όσο και οι αντιπρόσωποί τους.</a:t>
            </a:r>
          </a:p>
          <a:p>
            <a:endParaRPr lang="el-GR"/>
          </a:p>
        </p:txBody>
      </p:sp>
    </p:spTree>
    <p:extLst>
      <p:ext uri="{BB962C8B-B14F-4D97-AF65-F5344CB8AC3E}">
        <p14:creationId xmlns:p14="http://schemas.microsoft.com/office/powerpoint/2010/main" val="2385658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064890DF-FE7F-4B4A-8D0F-51E8CA7A8DE7}"/>
              </a:ext>
            </a:extLst>
          </p:cNvPr>
          <p:cNvSpPr>
            <a:spLocks noGrp="1"/>
          </p:cNvSpPr>
          <p:nvPr>
            <p:ph idx="1"/>
          </p:nvPr>
        </p:nvSpPr>
        <p:spPr>
          <a:xfrm>
            <a:off x="838200" y="0"/>
            <a:ext cx="10515600" cy="6176963"/>
          </a:xfrm>
        </p:spPr>
        <p:txBody>
          <a:bodyPr>
            <a:normAutofit/>
          </a:bodyPr>
          <a:lstStyle/>
          <a:p>
            <a:pPr fontAlgn="base"/>
            <a:r>
              <a:rPr lang="el-GR" b="1" i="0">
                <a:solidFill>
                  <a:srgbClr val="222222"/>
                </a:solidFill>
                <a:effectLst/>
                <a:latin typeface="inherit"/>
              </a:rPr>
              <a:t>Τυχηρό γεγονός</a:t>
            </a:r>
            <a:r>
              <a:rPr lang="el-GR" b="0" i="0">
                <a:solidFill>
                  <a:srgbClr val="222222"/>
                </a:solidFill>
                <a:effectLst/>
                <a:latin typeface="Helvetica Neue"/>
              </a:rPr>
              <a:t> ή </a:t>
            </a:r>
            <a:r>
              <a:rPr lang="el-GR" b="1" i="0">
                <a:solidFill>
                  <a:srgbClr val="222222"/>
                </a:solidFill>
                <a:effectLst/>
                <a:latin typeface="inherit"/>
              </a:rPr>
              <a:t>τυχαίο συμβάν</a:t>
            </a:r>
            <a:r>
              <a:rPr lang="el-GR" b="0" i="0">
                <a:solidFill>
                  <a:srgbClr val="222222"/>
                </a:solidFill>
                <a:effectLst/>
                <a:latin typeface="Helvetica Neue"/>
              </a:rPr>
              <a:t> (</a:t>
            </a:r>
            <a:r>
              <a:rPr lang="af-ZA" b="0" i="0">
                <a:solidFill>
                  <a:srgbClr val="222222"/>
                </a:solidFill>
                <a:effectLst/>
                <a:latin typeface="Helvetica Neue"/>
              </a:rPr>
              <a:t>casus fortuitus) </a:t>
            </a:r>
            <a:r>
              <a:rPr lang="el-GR" b="0" i="0">
                <a:solidFill>
                  <a:srgbClr val="222222"/>
                </a:solidFill>
                <a:effectLst/>
                <a:latin typeface="Helvetica Neue"/>
              </a:rPr>
              <a:t>χαρακτηρίζεται οποιοδήποτε συμβάν που δεν οφείλεται σε </a:t>
            </a:r>
            <a:r>
              <a:rPr lang="el-GR" b="0" i="0" u="none" strike="noStrike">
                <a:solidFill>
                  <a:srgbClr val="DD3333"/>
                </a:solidFill>
                <a:effectLst/>
                <a:latin typeface="inherit"/>
                <a:hlinkClick r:id="rId2" tooltip="Υπαιτιότητα (δεν έχει γραφτεί ακόμα)"/>
              </a:rPr>
              <a:t>υπαιτιότητα</a:t>
            </a:r>
            <a:r>
              <a:rPr lang="el-GR" b="0" i="0">
                <a:solidFill>
                  <a:srgbClr val="222222"/>
                </a:solidFill>
                <a:effectLst/>
                <a:latin typeface="Helvetica Neue"/>
              </a:rPr>
              <a:t>(</a:t>
            </a:r>
            <a:r>
              <a:rPr lang="el-GR" b="0" i="0" u="none" strike="noStrike">
                <a:solidFill>
                  <a:srgbClr val="5A3696"/>
                </a:solidFill>
                <a:effectLst/>
                <a:latin typeface="inherit"/>
                <a:hlinkClick r:id="rId3" tooltip="Δόλος"/>
              </a:rPr>
              <a:t>δόλο</a:t>
            </a:r>
            <a:r>
              <a:rPr lang="el-GR" b="0" i="0">
                <a:solidFill>
                  <a:srgbClr val="222222"/>
                </a:solidFill>
                <a:effectLst/>
                <a:latin typeface="Helvetica Neue"/>
              </a:rPr>
              <a:t> ή </a:t>
            </a:r>
            <a:r>
              <a:rPr lang="el-GR" b="0" i="0" u="none" strike="noStrike">
                <a:solidFill>
                  <a:srgbClr val="5A3696"/>
                </a:solidFill>
                <a:effectLst/>
                <a:latin typeface="inherit"/>
                <a:hlinkClick r:id="rId4" tooltip="Αμέλεια"/>
              </a:rPr>
              <a:t>αμέλεια</a:t>
            </a:r>
            <a:r>
              <a:rPr lang="el-GR" b="0" i="0">
                <a:solidFill>
                  <a:srgbClr val="222222"/>
                </a:solidFill>
                <a:effectLst/>
                <a:latin typeface="Helvetica Neue"/>
              </a:rPr>
              <a:t>) του </a:t>
            </a:r>
            <a:r>
              <a:rPr lang="el-GR" b="0" i="0" u="none" strike="noStrike">
                <a:solidFill>
                  <a:srgbClr val="DD3333"/>
                </a:solidFill>
                <a:effectLst/>
                <a:latin typeface="inherit"/>
                <a:hlinkClick r:id="rId5" tooltip="Οφειλέτης (δεν έχει γραφτεί ακόμα)"/>
              </a:rPr>
              <a:t>οφειλέτη</a:t>
            </a:r>
            <a:r>
              <a:rPr lang="el-GR" b="0" i="0">
                <a:solidFill>
                  <a:srgbClr val="222222"/>
                </a:solidFill>
                <a:effectLst/>
                <a:latin typeface="Helvetica Neue"/>
              </a:rPr>
              <a:t> ή του ζημιώσαντος.. Στα τυχηρά γεγονότα ο </a:t>
            </a:r>
            <a:r>
              <a:rPr lang="el-GR" b="0" i="0" u="none" strike="noStrike">
                <a:solidFill>
                  <a:srgbClr val="5A3696"/>
                </a:solidFill>
                <a:effectLst/>
                <a:latin typeface="inherit"/>
                <a:hlinkClick r:id="rId6" tooltip="Νόμος"/>
              </a:rPr>
              <a:t>νόμος</a:t>
            </a:r>
            <a:r>
              <a:rPr lang="el-GR" b="0" i="0">
                <a:solidFill>
                  <a:srgbClr val="222222"/>
                </a:solidFill>
                <a:effectLst/>
                <a:latin typeface="Helvetica Neue"/>
              </a:rPr>
              <a:t>συνήθως δεν αναγνωρίζει ευθύνη προσώπου, εκτός από κάποιες εξαιρετικές περιπτώσεις. Τα τυχηρά διακρίνονται σε τυχηρά υπό ευρεία και υπό στενή έννοια. Τα τυχηρά υπό ευρεία έννοια περιλαμβάνουν και την </a:t>
            </a:r>
            <a:r>
              <a:rPr lang="el-GR" b="0" i="0" u="none" strike="noStrike">
                <a:solidFill>
                  <a:srgbClr val="5A3696"/>
                </a:solidFill>
                <a:effectLst/>
                <a:latin typeface="inherit"/>
                <a:hlinkClick r:id="rId7" tooltip="Ανωτέρα βία"/>
              </a:rPr>
              <a:t>ανωτέρα βία</a:t>
            </a:r>
            <a:r>
              <a:rPr lang="el-GR" b="0" i="0">
                <a:solidFill>
                  <a:srgbClr val="222222"/>
                </a:solidFill>
                <a:effectLst/>
                <a:latin typeface="Helvetica Neue"/>
              </a:rPr>
              <a:t>, ενώ τα τυχηρά υπό στενή έννοια ή απλά/συνήθη τυχηρά τοποθετούνται στην κλίμακα της υπαιτιότητας μεταξύ αμέλειας και ανωτέρας βίας.</a:t>
            </a:r>
          </a:p>
          <a:p>
            <a:pPr fontAlgn="base"/>
            <a:r>
              <a:rPr lang="el-GR" b="0" i="0">
                <a:solidFill>
                  <a:srgbClr val="222222"/>
                </a:solidFill>
                <a:effectLst/>
                <a:latin typeface="Helvetica Neue"/>
              </a:rPr>
              <a:t>Συμβάντα όπως ζημιές ή ατυχήματα που προέρχονται από </a:t>
            </a:r>
            <a:r>
              <a:rPr lang="el-GR" b="0" i="0" u="none" strike="noStrike">
                <a:solidFill>
                  <a:srgbClr val="DD3333"/>
                </a:solidFill>
                <a:effectLst/>
                <a:latin typeface="inherit"/>
                <a:hlinkClick r:id="rId8" tooltip="Καιρικά φαινόμενα (δεν έχει γραφτεί ακόμα)"/>
              </a:rPr>
              <a:t>καιρικά φαινόμενα</a:t>
            </a:r>
            <a:r>
              <a:rPr lang="el-GR" b="0" i="0">
                <a:solidFill>
                  <a:srgbClr val="222222"/>
                </a:solidFill>
                <a:effectLst/>
                <a:latin typeface="Helvetica Neue"/>
              </a:rPr>
              <a:t>, ή </a:t>
            </a:r>
            <a:r>
              <a:rPr lang="el-GR" b="0" i="0" u="none" strike="noStrike">
                <a:solidFill>
                  <a:srgbClr val="5A3696"/>
                </a:solidFill>
                <a:effectLst/>
                <a:latin typeface="inherit"/>
                <a:hlinkClick r:id="rId9" tooltip="Κατάσταση θαλάσσης"/>
              </a:rPr>
              <a:t>κατάσταση θαλάσσης</a:t>
            </a:r>
            <a:r>
              <a:rPr lang="el-GR" b="0" i="0">
                <a:solidFill>
                  <a:srgbClr val="222222"/>
                </a:solidFill>
                <a:effectLst/>
                <a:latin typeface="Helvetica Neue"/>
              </a:rPr>
              <a:t> κλπ χαρακτηρίζονται ως τυχηρά γεγονότα ή τυχαία συμβάντα.</a:t>
            </a:r>
          </a:p>
        </p:txBody>
      </p:sp>
    </p:spTree>
    <p:extLst>
      <p:ext uri="{BB962C8B-B14F-4D97-AF65-F5344CB8AC3E}">
        <p14:creationId xmlns:p14="http://schemas.microsoft.com/office/powerpoint/2010/main" val="134095591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16</Slides>
  <Notes>0</Notes>
  <HiddenSlides>0</HiddenSlide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Θέμα του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cp:revision>6</cp:revision>
  <dcterms:modified xsi:type="dcterms:W3CDTF">2017-10-28T21:42:54Z</dcterms:modified>
</cp:coreProperties>
</file>