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3" r:id="rId10"/>
    <p:sldId id="274" r:id="rId11"/>
    <p:sldId id="27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714622-9171-5E45-A29E-4A6D4B1A8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D0D43F6-0E86-C34A-A0A4-FC217AF6E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20CA92F-6244-5C4C-AD33-08D1432CC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E28F-578F-B846-9500-4A9631DE924E}" type="datetimeFigureOut">
              <a:rPr lang="el-GR"/>
              <a:t>2/11/2017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9A92DA-1978-7640-84FD-4D447439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581E324-9B02-274E-92B5-28577185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2AA4-E238-E143-B4D8-60A2F93A400B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352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3B65EA-A57B-194D-ACEE-569EB247B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E4F6F19-67EB-3748-8B42-07CB3142E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6049B3-709C-0D42-97E1-2AF8C38B7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E28F-578F-B846-9500-4A9631DE924E}" type="datetimeFigureOut">
              <a:rPr lang="el-GR"/>
              <a:t>2/11/2017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3BFA413-F3C7-5C48-889D-E0312182E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8336007-3281-F840-B6B8-A16B0F51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2AA4-E238-E143-B4D8-60A2F93A400B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415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CD0B982-0C44-614F-98FE-EDC9C377E2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D30A178-A44D-CA45-A3BA-7A9D9F128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21EC6F0-44F8-BA49-A6D4-46B8F332A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E28F-578F-B846-9500-4A9631DE924E}" type="datetimeFigureOut">
              <a:rPr lang="el-GR"/>
              <a:t>2/11/2017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34C690D-5222-4C46-B3E6-085478F1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EFF1719-5D77-D047-8135-57F68CB1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2AA4-E238-E143-B4D8-60A2F93A400B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624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FEDA9D-D442-6749-A3AA-79D7B0A49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2BB6E6-AF97-8649-99F3-B13DB9FB6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FDF2534-0DF5-C64F-A60B-696F644E2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E28F-578F-B846-9500-4A9631DE924E}" type="datetimeFigureOut">
              <a:rPr lang="el-GR"/>
              <a:t>2/11/2017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C8715F-3673-1640-9511-8D82666E0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51340DF-3EDF-BC4F-B8C0-20AF9461B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2AA4-E238-E143-B4D8-60A2F93A400B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05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FE9335-FC6E-C041-8B77-99677F12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3682CED-B295-D74A-AC09-818C72C32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6264E4B-038D-374D-8F98-BAE3CEB1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E28F-578F-B846-9500-4A9631DE924E}" type="datetimeFigureOut">
              <a:rPr lang="el-GR"/>
              <a:t>2/11/2017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D130C99-7453-CF47-AC5D-749AEBCB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2DA1D61-905C-B44F-8EB2-00706FE19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2AA4-E238-E143-B4D8-60A2F93A400B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013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18B07A-230E-8745-8A1A-5DA7B673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B0CBED-0FA9-9646-8F0A-547FB51F8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29EAF31-2C24-F84E-8AAA-3BE9FAF92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6B54E36-DC54-224B-A6B2-9A2D3A11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E28F-578F-B846-9500-4A9631DE924E}" type="datetimeFigureOut">
              <a:rPr lang="el-GR"/>
              <a:t>2/11/2017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7A8EE31-BFA2-F545-BD4E-C6BD8BD50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AF9BB41-08F4-B54E-8815-E7906474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2AA4-E238-E143-B4D8-60A2F93A400B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897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527B57-00A8-AC4B-8066-AB441F9C2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12909F3-0462-CC46-B843-8A083E926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B0BF58-C01B-CD4E-89B8-203A5290B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0B6D0C9-B606-A440-8E12-D29C7723E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3B7719A-206A-5D4F-8136-423DB819E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E885486-89EA-B144-9896-E314AE20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E28F-578F-B846-9500-4A9631DE924E}" type="datetimeFigureOut">
              <a:rPr lang="el-GR"/>
              <a:t>2/11/2017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709A9C9-F7C0-DF48-BE9C-E3A7EFBA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2A322F7-F552-BF49-8B2D-6FED6B3B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2AA4-E238-E143-B4D8-60A2F93A400B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093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FC472A-3C5E-B742-A5B6-D95812AC0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4EBA17C-49DA-4B4E-9034-141B71978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E28F-578F-B846-9500-4A9631DE924E}" type="datetimeFigureOut">
              <a:rPr lang="el-GR"/>
              <a:t>2/11/2017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2A8D932-2F2C-E54F-813D-B36F78EC6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1EDC072-4F89-5544-B77E-913B980B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2AA4-E238-E143-B4D8-60A2F93A400B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590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1AB7A72-3AD1-2747-B097-3FE77F8D7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E28F-578F-B846-9500-4A9631DE924E}" type="datetimeFigureOut">
              <a:rPr lang="el-GR"/>
              <a:t>2/11/2017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6B411D7-967E-2D4A-BF4A-5E4268AA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80C7A71-1799-7542-82E7-1810675DF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2AA4-E238-E143-B4D8-60A2F93A400B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070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604843-3CCE-D948-8A7B-51D8F3AA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56EB357-648B-2640-A9A9-6DAE5BD58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A072E62-F02F-C44E-833D-8F3ACC446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B21EE83-FBAF-3340-A45A-80DA475E3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E28F-578F-B846-9500-4A9631DE924E}" type="datetimeFigureOut">
              <a:rPr lang="el-GR"/>
              <a:t>2/11/2017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BA7E960-DCD5-9E41-8AA1-B0890DC1D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D14A9F9-9B09-4F47-A0C5-666ED2374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2AA4-E238-E143-B4D8-60A2F93A400B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188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13DF74-4480-614B-ACAC-C723DD349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3C42573-D81C-6A4F-A407-B12572C9E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E4DF55E-7E46-954F-BDB8-AD542ED5B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C0D4C5F-D966-C142-8B9B-47C62DAC3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E28F-578F-B846-9500-4A9631DE924E}" type="datetimeFigureOut">
              <a:rPr lang="el-GR"/>
              <a:t>2/11/2017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A2D3799-E09F-AC46-A7A9-DA36B8C77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4A1306F-5894-614D-82CF-F80DB9415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2AA4-E238-E143-B4D8-60A2F93A400B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176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3C22104-C4CB-324E-B88F-23132213A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0A0098-787E-344D-819C-46255134F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B5E0469-FA0C-2E4A-B914-C881F212C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8E28F-578F-B846-9500-4A9631DE924E}" type="datetimeFigureOut">
              <a:rPr lang="el-GR"/>
              <a:t>2/11/2017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913A6F-3E1E-F847-AF61-F756358D8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A2B95BC-93E7-154F-B91D-9BD6E0FDF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2AA4-E238-E143-B4D8-60A2F93A400B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352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4">
            <a:extLst>
              <a:ext uri="{FF2B5EF4-FFF2-40B4-BE49-F238E27FC236}">
                <a16:creationId xmlns:a16="http://schemas.microsoft.com/office/drawing/2014/main" id="{7D972D59-A13B-9B4C-AA8C-6097872D2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2663" cy="6557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F20FCC3-FE3F-4C04-ADE1-7C0FDBEE881A}"/>
              </a:ext>
            </a:extLst>
          </p:cNvPr>
          <p:cNvSpPr txBox="1"/>
          <p:nvPr/>
        </p:nvSpPr>
        <p:spPr>
          <a:xfrm>
            <a:off x="547478" y="3192463"/>
            <a:ext cx="6402597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dirty="0">
                <a:solidFill>
                  <a:srgbClr val="FFFFFF"/>
                </a:solidFill>
              </a:rPr>
              <a:t>ΙΕΚ Γ ΕΞΑΜΗΝΟ/ΤΥΠΟΙ ΝΑΥΛΟΣΥΜΦΩΝΩΝ</a:t>
            </a:r>
          </a:p>
          <a:p>
            <a:pPr algn="ctr"/>
            <a:r>
              <a:rPr lang="en-GB" sz="2400" dirty="0">
                <a:solidFill>
                  <a:srgbClr val="FFFFFF"/>
                </a:solidFill>
              </a:rPr>
              <a:t>ΚΑΘΗΓΗΤΗΣ ΧΑΤΖΗΜΙΧΑΗΛ ΔΗΜΗΤΡΙΟΣ</a:t>
            </a:r>
          </a:p>
        </p:txBody>
      </p:sp>
    </p:spTree>
    <p:extLst>
      <p:ext uri="{BB962C8B-B14F-4D97-AF65-F5344CB8AC3E}">
        <p14:creationId xmlns:p14="http://schemas.microsoft.com/office/powerpoint/2010/main" val="1537514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2">
            <a:extLst>
              <a:ext uri="{FF2B5EF4-FFF2-40B4-BE49-F238E27FC236}">
                <a16:creationId xmlns:a16="http://schemas.microsoft.com/office/drawing/2014/main" id="{B9F8A1BD-F694-6949-9267-98B6DCD9F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" y="182735"/>
            <a:ext cx="11465719" cy="652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368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8EC23-358A-4161-9B17-44C749CA5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4" y="180975"/>
            <a:ext cx="11255006" cy="5995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Η </a:t>
            </a:r>
            <a:r>
              <a:rPr lang="en-GB" dirty="0" err="1"/>
              <a:t>εν</a:t>
            </a:r>
            <a:r>
              <a:rPr lang="en-GB" dirty="0"/>
              <a:t> </a:t>
            </a:r>
            <a:r>
              <a:rPr lang="en-GB" dirty="0" err="1"/>
              <a:t>λόγω</a:t>
            </a:r>
            <a:r>
              <a:rPr lang="en-GB" dirty="0"/>
              <a:t> </a:t>
            </a:r>
            <a:r>
              <a:rPr lang="en-GB" dirty="0" err="1"/>
              <a:t>συμφωνί</a:t>
            </a:r>
            <a:r>
              <a:rPr lang="en-GB" dirty="0"/>
              <a:t>α υπ</a:t>
            </a:r>
            <a:r>
              <a:rPr lang="en-GB" dirty="0" err="1"/>
              <a:t>ογράφετ</a:t>
            </a:r>
            <a:r>
              <a:rPr lang="en-GB" dirty="0"/>
              <a:t>αι α</a:t>
            </a:r>
            <a:r>
              <a:rPr lang="en-GB" dirty="0" err="1"/>
              <a:t>νάμεσ</a:t>
            </a:r>
            <a:r>
              <a:rPr lang="en-GB" dirty="0"/>
              <a:t>α </a:t>
            </a:r>
            <a:r>
              <a:rPr lang="en-GB" dirty="0" err="1"/>
              <a:t>στον</a:t>
            </a:r>
            <a:r>
              <a:rPr lang="en-GB" dirty="0"/>
              <a:t> </a:t>
            </a:r>
            <a:r>
              <a:rPr lang="en-GB" dirty="0" err="1"/>
              <a:t>ιδιοκτήτη</a:t>
            </a:r>
            <a:r>
              <a:rPr lang="en-GB" dirty="0"/>
              <a:t> (</a:t>
            </a:r>
            <a:r>
              <a:rPr lang="en-GB" dirty="0" err="1"/>
              <a:t>δηλ</a:t>
            </a:r>
            <a:r>
              <a:rPr lang="en-GB" dirty="0"/>
              <a:t>α</a:t>
            </a:r>
            <a:r>
              <a:rPr lang="en-GB" dirty="0" err="1"/>
              <a:t>δή</a:t>
            </a:r>
            <a:r>
              <a:rPr lang="en-GB" dirty="0"/>
              <a:t> </a:t>
            </a:r>
            <a:r>
              <a:rPr lang="en-GB" dirty="0" err="1"/>
              <a:t>την</a:t>
            </a:r>
            <a:r>
              <a:rPr lang="en-GB" dirty="0"/>
              <a:t> </a:t>
            </a:r>
            <a:r>
              <a:rPr lang="en-GB" dirty="0" err="1"/>
              <a:t>τρά</a:t>
            </a:r>
            <a:r>
              <a:rPr lang="en-GB" dirty="0"/>
              <a:t>π</a:t>
            </a:r>
            <a:r>
              <a:rPr lang="en-GB" dirty="0" err="1"/>
              <a:t>εζ</a:t>
            </a:r>
            <a:r>
              <a:rPr lang="en-GB" dirty="0"/>
              <a:t>α) και </a:t>
            </a:r>
            <a:r>
              <a:rPr lang="en-GB" dirty="0" err="1"/>
              <a:t>τον</a:t>
            </a:r>
            <a:r>
              <a:rPr lang="en-GB" dirty="0"/>
              <a:t> </a:t>
            </a:r>
            <a:r>
              <a:rPr lang="en-GB" dirty="0" err="1"/>
              <a:t>μισθωτή</a:t>
            </a:r>
            <a:r>
              <a:rPr lang="en-GB" dirty="0"/>
              <a:t> (</a:t>
            </a:r>
            <a:r>
              <a:rPr lang="en-GB" dirty="0" err="1"/>
              <a:t>δηλ</a:t>
            </a:r>
            <a:r>
              <a:rPr lang="en-GB" dirty="0"/>
              <a:t>α</a:t>
            </a:r>
            <a:r>
              <a:rPr lang="en-GB" dirty="0" err="1"/>
              <a:t>δή</a:t>
            </a:r>
            <a:r>
              <a:rPr lang="en-GB" dirty="0"/>
              <a:t> </a:t>
            </a:r>
            <a:r>
              <a:rPr lang="en-GB" dirty="0" err="1"/>
              <a:t>τη</a:t>
            </a:r>
            <a:r>
              <a:rPr lang="en-GB" dirty="0"/>
              <a:t> να</a:t>
            </a:r>
            <a:r>
              <a:rPr lang="en-GB" dirty="0" err="1"/>
              <a:t>υτιλι</a:t>
            </a:r>
            <a:r>
              <a:rPr lang="en-GB" dirty="0"/>
              <a:t>α</a:t>
            </a:r>
            <a:r>
              <a:rPr lang="en-GB" dirty="0" err="1"/>
              <a:t>κή</a:t>
            </a:r>
            <a:r>
              <a:rPr lang="en-GB" dirty="0"/>
              <a:t> </a:t>
            </a:r>
            <a:r>
              <a:rPr lang="en-GB" dirty="0" err="1"/>
              <a:t>ετ</a:t>
            </a:r>
            <a:r>
              <a:rPr lang="en-GB" dirty="0"/>
              <a:t>α</a:t>
            </a:r>
            <a:r>
              <a:rPr lang="en-GB" dirty="0" err="1"/>
              <a:t>ιρεί</a:t>
            </a:r>
            <a:r>
              <a:rPr lang="en-GB" dirty="0"/>
              <a:t>α) και ανα</a:t>
            </a:r>
            <a:r>
              <a:rPr lang="en-GB" dirty="0" err="1"/>
              <a:t>φέρει</a:t>
            </a:r>
            <a:r>
              <a:rPr lang="en-GB" dirty="0"/>
              <a:t> επ</a:t>
            </a:r>
            <a:r>
              <a:rPr lang="en-GB" dirty="0" err="1"/>
              <a:t>ιγρ</a:t>
            </a:r>
            <a:r>
              <a:rPr lang="en-GB" dirty="0"/>
              <a:t>α</a:t>
            </a:r>
            <a:r>
              <a:rPr lang="en-GB" dirty="0" err="1"/>
              <a:t>μμ</a:t>
            </a:r>
            <a:r>
              <a:rPr lang="en-GB" dirty="0"/>
              <a:t>α</a:t>
            </a:r>
            <a:r>
              <a:rPr lang="en-GB" dirty="0" err="1"/>
              <a:t>τικά</a:t>
            </a:r>
            <a:r>
              <a:rPr lang="en-GB" dirty="0"/>
              <a:t> τα </a:t>
            </a:r>
            <a:r>
              <a:rPr lang="en-GB" dirty="0" err="1"/>
              <a:t>στοιχεί</a:t>
            </a:r>
            <a:r>
              <a:rPr lang="en-GB" dirty="0"/>
              <a:t>α </a:t>
            </a:r>
            <a:r>
              <a:rPr lang="en-GB" dirty="0" err="1"/>
              <a:t>του</a:t>
            </a:r>
            <a:r>
              <a:rPr lang="en-GB" dirty="0"/>
              <a:t> π</a:t>
            </a:r>
            <a:r>
              <a:rPr lang="en-GB" dirty="0" err="1"/>
              <a:t>λοίου</a:t>
            </a:r>
            <a:r>
              <a:rPr lang="en-GB" dirty="0"/>
              <a:t>, </a:t>
            </a:r>
            <a:r>
              <a:rPr lang="en-GB" dirty="0" err="1"/>
              <a:t>τους</a:t>
            </a:r>
            <a:r>
              <a:rPr lang="en-GB" dirty="0"/>
              <a:t> </a:t>
            </a:r>
            <a:r>
              <a:rPr lang="en-GB" dirty="0" err="1"/>
              <a:t>όρους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να</a:t>
            </a:r>
            <a:r>
              <a:rPr lang="en-GB" dirty="0" err="1"/>
              <a:t>ύλωσης</a:t>
            </a:r>
            <a:r>
              <a:rPr lang="en-GB" dirty="0"/>
              <a:t> , </a:t>
            </a:r>
            <a:r>
              <a:rPr lang="en-GB" dirty="0" err="1"/>
              <a:t>τους</a:t>
            </a:r>
            <a:r>
              <a:rPr lang="en-GB" dirty="0"/>
              <a:t> </a:t>
            </a:r>
            <a:r>
              <a:rPr lang="en-GB" dirty="0" err="1"/>
              <a:t>όρους</a:t>
            </a:r>
            <a:r>
              <a:rPr lang="en-GB" dirty="0"/>
              <a:t> π</a:t>
            </a:r>
            <a:r>
              <a:rPr lang="en-GB" dirty="0" err="1"/>
              <a:t>ληρωμής</a:t>
            </a:r>
            <a:r>
              <a:rPr lang="en-GB" dirty="0"/>
              <a:t> </a:t>
            </a:r>
            <a:r>
              <a:rPr lang="en-GB" dirty="0" err="1"/>
              <a:t>κτλ</a:t>
            </a:r>
            <a:r>
              <a:rPr lang="en-GB" dirty="0"/>
              <a:t>. </a:t>
            </a:r>
            <a:r>
              <a:rPr lang="en-GB" dirty="0" err="1"/>
              <a:t>Στη</a:t>
            </a:r>
            <a:r>
              <a:rPr lang="en-GB" dirty="0"/>
              <a:t> </a:t>
            </a:r>
            <a:r>
              <a:rPr lang="en-GB" dirty="0" err="1"/>
              <a:t>συμφωνί</a:t>
            </a:r>
            <a:r>
              <a:rPr lang="en-GB" dirty="0"/>
              <a:t>α </a:t>
            </a:r>
            <a:r>
              <a:rPr lang="en-GB" dirty="0" err="1"/>
              <a:t>συμ</a:t>
            </a:r>
            <a:r>
              <a:rPr lang="en-GB" dirty="0"/>
              <a:t>π</a:t>
            </a:r>
            <a:r>
              <a:rPr lang="en-GB" dirty="0" err="1"/>
              <a:t>εριλ</a:t>
            </a:r>
            <a:r>
              <a:rPr lang="en-GB" dirty="0"/>
              <a:t>αμβ</a:t>
            </a:r>
            <a:r>
              <a:rPr lang="en-GB" dirty="0" err="1"/>
              <a:t>άνοντ</a:t>
            </a:r>
            <a:r>
              <a:rPr lang="en-GB" dirty="0"/>
              <a:t>αι και ανα</a:t>
            </a:r>
            <a:r>
              <a:rPr lang="en-GB" dirty="0" err="1"/>
              <a:t>φέροντ</a:t>
            </a:r>
            <a:r>
              <a:rPr lang="en-GB" dirty="0"/>
              <a:t>αι </a:t>
            </a:r>
            <a:r>
              <a:rPr lang="en-GB" dirty="0" err="1"/>
              <a:t>οι</a:t>
            </a:r>
            <a:r>
              <a:rPr lang="en-GB" dirty="0"/>
              <a:t> </a:t>
            </a:r>
            <a:r>
              <a:rPr lang="en-GB" dirty="0" err="1"/>
              <a:t>εμ</a:t>
            </a:r>
            <a:r>
              <a:rPr lang="en-GB" dirty="0"/>
              <a:t>π</a:t>
            </a:r>
            <a:r>
              <a:rPr lang="en-GB" dirty="0" err="1"/>
              <a:t>λεκόμενοι</a:t>
            </a:r>
            <a:r>
              <a:rPr lang="en-GB" dirty="0"/>
              <a:t> </a:t>
            </a:r>
            <a:r>
              <a:rPr lang="en-GB" dirty="0" err="1"/>
              <a:t>στη</a:t>
            </a:r>
            <a:r>
              <a:rPr lang="en-GB" dirty="0"/>
              <a:t> να</a:t>
            </a:r>
            <a:r>
              <a:rPr lang="en-GB" dirty="0" err="1"/>
              <a:t>ύλωση</a:t>
            </a:r>
            <a:r>
              <a:rPr lang="en-GB" dirty="0"/>
              <a:t> (</a:t>
            </a:r>
            <a:r>
              <a:rPr lang="en-GB" dirty="0" err="1"/>
              <a:t>ιδιοκτήτης</a:t>
            </a:r>
            <a:r>
              <a:rPr lang="en-GB" dirty="0"/>
              <a:t> και </a:t>
            </a:r>
            <a:r>
              <a:rPr lang="en-GB" dirty="0" err="1"/>
              <a:t>μισθωτής</a:t>
            </a:r>
            <a:r>
              <a:rPr lang="en-GB" dirty="0"/>
              <a:t> π</a:t>
            </a:r>
            <a:r>
              <a:rPr lang="en-GB" dirty="0" err="1"/>
              <a:t>λοίου</a:t>
            </a:r>
            <a:r>
              <a:rPr lang="en-GB" dirty="0"/>
              <a:t>), τα βα</a:t>
            </a:r>
            <a:r>
              <a:rPr lang="en-GB" dirty="0" err="1"/>
              <a:t>σικά</a:t>
            </a:r>
            <a:r>
              <a:rPr lang="en-GB" dirty="0"/>
              <a:t> χαρα</a:t>
            </a:r>
            <a:r>
              <a:rPr lang="en-GB" dirty="0" err="1"/>
              <a:t>κτηριστικά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π</a:t>
            </a:r>
            <a:r>
              <a:rPr lang="en-GB" dirty="0" err="1"/>
              <a:t>λοίου</a:t>
            </a:r>
            <a:r>
              <a:rPr lang="en-GB" dirty="0"/>
              <a:t> (</a:t>
            </a:r>
            <a:r>
              <a:rPr lang="en-GB" dirty="0" err="1"/>
              <a:t>όνομ</a:t>
            </a:r>
            <a:r>
              <a:rPr lang="en-GB" dirty="0"/>
              <a:t>α, </a:t>
            </a:r>
            <a:r>
              <a:rPr lang="en-GB" dirty="0" err="1"/>
              <a:t>τύ</a:t>
            </a:r>
            <a:r>
              <a:rPr lang="en-GB" dirty="0"/>
              <a:t>π</a:t>
            </a:r>
            <a:r>
              <a:rPr lang="en-GB" dirty="0" err="1"/>
              <a:t>ος</a:t>
            </a:r>
            <a:r>
              <a:rPr lang="en-GB" dirty="0"/>
              <a:t>, </a:t>
            </a:r>
            <a:r>
              <a:rPr lang="en-GB" dirty="0" err="1"/>
              <a:t>χωρητικότητ</a:t>
            </a:r>
            <a:r>
              <a:rPr lang="en-GB" dirty="0"/>
              <a:t>α, </a:t>
            </a:r>
            <a:r>
              <a:rPr lang="en-GB" dirty="0" err="1"/>
              <a:t>μετ</a:t>
            </a:r>
            <a:r>
              <a:rPr lang="en-GB" dirty="0"/>
              <a:t>α</a:t>
            </a:r>
            <a:r>
              <a:rPr lang="en-GB" dirty="0" err="1"/>
              <a:t>φορική</a:t>
            </a:r>
            <a:r>
              <a:rPr lang="en-GB" dirty="0"/>
              <a:t> </a:t>
            </a:r>
            <a:r>
              <a:rPr lang="en-GB" dirty="0" err="1"/>
              <a:t>ικ</a:t>
            </a:r>
            <a:r>
              <a:rPr lang="en-GB" dirty="0"/>
              <a:t>α</a:t>
            </a:r>
            <a:r>
              <a:rPr lang="en-GB" dirty="0" err="1"/>
              <a:t>νότητ</a:t>
            </a:r>
            <a:r>
              <a:rPr lang="en-GB" dirty="0"/>
              <a:t>α, </a:t>
            </a:r>
            <a:r>
              <a:rPr lang="en-GB" dirty="0" err="1"/>
              <a:t>σημ</a:t>
            </a:r>
            <a:r>
              <a:rPr lang="en-GB" dirty="0"/>
              <a:t>αία, </a:t>
            </a:r>
            <a:r>
              <a:rPr lang="en-GB" dirty="0" err="1"/>
              <a:t>νηογνώμον</a:t>
            </a:r>
            <a:r>
              <a:rPr lang="en-GB" dirty="0"/>
              <a:t>ας, </a:t>
            </a:r>
            <a:r>
              <a:rPr lang="en-GB" dirty="0" err="1"/>
              <a:t>έτος</a:t>
            </a:r>
            <a:r>
              <a:rPr lang="en-GB" dirty="0"/>
              <a:t> ναυπ</a:t>
            </a:r>
            <a:r>
              <a:rPr lang="en-GB" dirty="0" err="1"/>
              <a:t>ήγησης</a:t>
            </a:r>
            <a:r>
              <a:rPr lang="en-GB" dirty="0"/>
              <a:t>), </a:t>
            </a:r>
            <a:r>
              <a:rPr lang="en-GB" dirty="0" err="1"/>
              <a:t>οι</a:t>
            </a:r>
            <a:r>
              <a:rPr lang="en-GB" dirty="0"/>
              <a:t> </a:t>
            </a:r>
            <a:r>
              <a:rPr lang="en-GB" dirty="0" err="1"/>
              <a:t>λε</a:t>
            </a:r>
            <a:r>
              <a:rPr lang="en-GB" dirty="0"/>
              <a:t>π</a:t>
            </a:r>
            <a:r>
              <a:rPr lang="en-GB" dirty="0" err="1"/>
              <a:t>τομέρειες</a:t>
            </a:r>
            <a:r>
              <a:rPr lang="en-GB" dirty="0"/>
              <a:t> ανα</a:t>
            </a:r>
            <a:r>
              <a:rPr lang="en-GB" dirty="0" err="1"/>
              <a:t>φορικά</a:t>
            </a:r>
            <a:r>
              <a:rPr lang="en-GB" dirty="0"/>
              <a:t> </a:t>
            </a:r>
            <a:r>
              <a:rPr lang="en-GB" dirty="0" err="1"/>
              <a:t>με</a:t>
            </a:r>
            <a:r>
              <a:rPr lang="en-GB" dirty="0"/>
              <a:t> </a:t>
            </a:r>
            <a:r>
              <a:rPr lang="en-GB" dirty="0" err="1"/>
              <a:t>την</a:t>
            </a:r>
            <a:r>
              <a:rPr lang="en-GB" dirty="0"/>
              <a:t> </a:t>
            </a:r>
            <a:r>
              <a:rPr lang="en-GB" dirty="0" err="1"/>
              <a:t>έν</a:t>
            </a:r>
            <a:r>
              <a:rPr lang="en-GB" dirty="0"/>
              <a:t>α</a:t>
            </a:r>
            <a:r>
              <a:rPr lang="en-GB" dirty="0" err="1"/>
              <a:t>ρξη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μίσθωσης</a:t>
            </a:r>
            <a:r>
              <a:rPr lang="en-GB" dirty="0"/>
              <a:t> (</a:t>
            </a:r>
            <a:r>
              <a:rPr lang="en-GB" dirty="0" err="1"/>
              <a:t>λιμάνι</a:t>
            </a:r>
            <a:r>
              <a:rPr lang="en-GB" dirty="0"/>
              <a:t> και </a:t>
            </a:r>
            <a:r>
              <a:rPr lang="en-GB" dirty="0" err="1"/>
              <a:t>ημερομηνί</a:t>
            </a:r>
            <a:r>
              <a:rPr lang="en-GB" dirty="0"/>
              <a:t>α πα</a:t>
            </a:r>
            <a:r>
              <a:rPr lang="en-GB" dirty="0" err="1"/>
              <a:t>ράδοσης</a:t>
            </a:r>
            <a:r>
              <a:rPr lang="en-GB" dirty="0"/>
              <a:t>), </a:t>
            </a:r>
            <a:r>
              <a:rPr lang="en-GB" dirty="0" err="1"/>
              <a:t>οι</a:t>
            </a:r>
            <a:r>
              <a:rPr lang="en-GB" dirty="0"/>
              <a:t> </a:t>
            </a:r>
            <a:r>
              <a:rPr lang="en-GB" dirty="0" err="1"/>
              <a:t>όροι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χρονον</a:t>
            </a:r>
            <a:r>
              <a:rPr lang="en-GB" dirty="0"/>
              <a:t>α</a:t>
            </a:r>
            <a:r>
              <a:rPr lang="en-GB" dirty="0" err="1"/>
              <a:t>ύλωσης</a:t>
            </a:r>
            <a:r>
              <a:rPr lang="en-GB" dirty="0"/>
              <a:t> (</a:t>
            </a:r>
            <a:r>
              <a:rPr lang="en-GB" dirty="0" err="1"/>
              <a:t>μηνι</a:t>
            </a:r>
            <a:r>
              <a:rPr lang="en-GB" dirty="0"/>
              <a:t>α</a:t>
            </a:r>
            <a:r>
              <a:rPr lang="en-GB" dirty="0" err="1"/>
              <a:t>ίο</a:t>
            </a:r>
            <a:r>
              <a:rPr lang="en-GB" dirty="0"/>
              <a:t> </a:t>
            </a:r>
            <a:r>
              <a:rPr lang="en-GB" dirty="0" err="1"/>
              <a:t>μίσθωμ</a:t>
            </a:r>
            <a:r>
              <a:rPr lang="en-GB" dirty="0"/>
              <a:t>α, π</a:t>
            </a:r>
            <a:r>
              <a:rPr lang="en-GB" dirty="0" err="1"/>
              <a:t>ερίοδος</a:t>
            </a:r>
            <a:r>
              <a:rPr lang="en-GB" dirty="0"/>
              <a:t> </a:t>
            </a:r>
            <a:r>
              <a:rPr lang="en-GB" dirty="0" err="1"/>
              <a:t>μίσθωσης</a:t>
            </a:r>
            <a:r>
              <a:rPr lang="en-GB" dirty="0"/>
              <a:t>, </a:t>
            </a:r>
            <a:r>
              <a:rPr lang="en-GB" dirty="0" err="1"/>
              <a:t>τόκοι</a:t>
            </a:r>
            <a:r>
              <a:rPr lang="en-GB" dirty="0"/>
              <a:t>, </a:t>
            </a:r>
            <a:r>
              <a:rPr lang="en-GB" dirty="0" err="1"/>
              <a:t>νόμισμ</a:t>
            </a:r>
            <a:r>
              <a:rPr lang="en-GB" dirty="0"/>
              <a:t>α και </a:t>
            </a:r>
            <a:r>
              <a:rPr lang="en-GB" dirty="0" err="1"/>
              <a:t>τρό</a:t>
            </a:r>
            <a:r>
              <a:rPr lang="en-GB" dirty="0"/>
              <a:t>π</a:t>
            </a:r>
            <a:r>
              <a:rPr lang="en-GB" dirty="0" err="1"/>
              <a:t>ος</a:t>
            </a:r>
            <a:r>
              <a:rPr lang="en-GB" dirty="0"/>
              <a:t> π</a:t>
            </a:r>
            <a:r>
              <a:rPr lang="en-GB" dirty="0" err="1"/>
              <a:t>ληρωμής</a:t>
            </a:r>
            <a:r>
              <a:rPr lang="en-GB" dirty="0"/>
              <a:t>, </a:t>
            </a:r>
            <a:r>
              <a:rPr lang="en-GB" dirty="0" err="1"/>
              <a:t>τρ</a:t>
            </a:r>
            <a:r>
              <a:rPr lang="en-GB" dirty="0"/>
              <a:t>απ</a:t>
            </a:r>
            <a:r>
              <a:rPr lang="en-GB" dirty="0" err="1"/>
              <a:t>εζικές</a:t>
            </a:r>
            <a:r>
              <a:rPr lang="en-GB" dirty="0"/>
              <a:t> </a:t>
            </a:r>
            <a:r>
              <a:rPr lang="en-GB" dirty="0" err="1"/>
              <a:t>εγγυήσεις</a:t>
            </a:r>
            <a:r>
              <a:rPr lang="en-GB" dirty="0"/>
              <a:t>, υπ</a:t>
            </a:r>
            <a:r>
              <a:rPr lang="en-GB" dirty="0" err="1"/>
              <a:t>οθήκες</a:t>
            </a:r>
            <a:r>
              <a:rPr lang="en-GB" dirty="0"/>
              <a:t>, α</a:t>
            </a:r>
            <a:r>
              <a:rPr lang="en-GB" dirty="0" err="1"/>
              <a:t>σφάλει</a:t>
            </a:r>
            <a:r>
              <a:rPr lang="en-GB" dirty="0"/>
              <a:t>α) </a:t>
            </a:r>
            <a:r>
              <a:rPr lang="en-GB" dirty="0" err="1"/>
              <a:t>κτλ</a:t>
            </a:r>
          </a:p>
        </p:txBody>
      </p:sp>
    </p:spTree>
    <p:extLst>
      <p:ext uri="{BB962C8B-B14F-4D97-AF65-F5344CB8AC3E}">
        <p14:creationId xmlns:p14="http://schemas.microsoft.com/office/powerpoint/2010/main" val="985066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7E9E7D-23D8-7243-870F-65941C333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8" y="5159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l-GR"/>
              <a:t>Το </a:t>
            </a:r>
            <a:r>
              <a:rPr lang="af-ZA"/>
              <a:t>North American Grain Charterparty 1973, </a:t>
            </a:r>
            <a:r>
              <a:rPr lang="el-GR"/>
              <a:t>με το κωδικό όνομα “</a:t>
            </a:r>
            <a:r>
              <a:rPr lang="af-ZA"/>
              <a:t>Norgrain </a:t>
            </a:r>
          </a:p>
          <a:p>
            <a:pPr marL="0" indent="0">
              <a:buNone/>
            </a:pPr>
            <a:r>
              <a:rPr lang="af-ZA"/>
              <a:t>89”. </a:t>
            </a:r>
            <a:r>
              <a:rPr lang="el-GR"/>
              <a:t>Εκδόθηκε (</a:t>
            </a:r>
            <a:r>
              <a:rPr lang="af-ZA"/>
              <a:t>issued) </a:t>
            </a:r>
            <a:r>
              <a:rPr lang="el-GR"/>
              <a:t>το 1973 από </a:t>
            </a:r>
            <a:r>
              <a:rPr lang="af-ZA"/>
              <a:t>Association of Shipbroker and Agents –ASBA </a:t>
            </a:r>
          </a:p>
          <a:p>
            <a:pPr marL="0" indent="0">
              <a:buNone/>
            </a:pPr>
            <a:r>
              <a:rPr lang="af-ZA"/>
              <a:t>(U.S.A.) </a:t>
            </a:r>
            <a:r>
              <a:rPr lang="el-GR"/>
              <a:t>και αναθεωρήθηκε το 1989. Επίσης, συμβουλευτικά σώματα (</a:t>
            </a:r>
            <a:r>
              <a:rPr lang="af-ZA"/>
              <a:t>recommending </a:t>
            </a:r>
          </a:p>
          <a:p>
            <a:pPr marL="0" indent="0">
              <a:buNone/>
            </a:pPr>
            <a:r>
              <a:rPr lang="af-ZA"/>
              <a:t>bodies) </a:t>
            </a:r>
            <a:r>
              <a:rPr lang="el-GR"/>
              <a:t>αποτελούν η </a:t>
            </a:r>
            <a:r>
              <a:rPr lang="af-ZA"/>
              <a:t>BIMCO </a:t>
            </a:r>
            <a:r>
              <a:rPr lang="el-GR"/>
              <a:t>και η </a:t>
            </a:r>
            <a:r>
              <a:rPr lang="af-ZA"/>
              <a:t>FONASBA, </a:t>
            </a:r>
            <a:r>
              <a:rPr lang="el-GR"/>
              <a:t>το ναυλοσύμφωνο είναι εγκεκριμένο</a:t>
            </a:r>
          </a:p>
          <a:p>
            <a:pPr marL="0" indent="0">
              <a:buNone/>
            </a:pPr>
            <a:r>
              <a:rPr lang="el-GR"/>
              <a:t>(</a:t>
            </a:r>
            <a:r>
              <a:rPr lang="af-ZA"/>
              <a:t>approved) </a:t>
            </a:r>
            <a:r>
              <a:rPr lang="el-GR"/>
              <a:t>από τη </a:t>
            </a:r>
            <a:r>
              <a:rPr lang="af-ZA"/>
              <a:t>BIMCO.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6828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688CA4-D5C6-B140-A0F3-0E013EF50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94"/>
            <a:ext cx="10515600" cy="59983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/>
              <a:t>γ. Το </a:t>
            </a:r>
            <a:r>
              <a:rPr lang="af-ZA"/>
              <a:t>Continent Grain Charterparty </a:t>
            </a:r>
            <a:r>
              <a:rPr lang="el-GR"/>
              <a:t>με το κωδικό όνομα “</a:t>
            </a:r>
            <a:r>
              <a:rPr lang="af-ZA"/>
              <a:t>Synacomex 2000”. </a:t>
            </a:r>
          </a:p>
          <a:p>
            <a:pPr marL="0" indent="0">
              <a:buNone/>
            </a:pPr>
            <a:r>
              <a:rPr lang="el-GR"/>
              <a:t>Πρωτοεκδόθηκε το 1957 από το </a:t>
            </a:r>
            <a:r>
              <a:rPr lang="af-ZA"/>
              <a:t>Syndicat National Du Commerce Extérieur Des </a:t>
            </a:r>
          </a:p>
          <a:p>
            <a:pPr marL="0" indent="0">
              <a:buNone/>
            </a:pPr>
            <a:r>
              <a:rPr lang="af-ZA"/>
              <a:t>Céréales (</a:t>
            </a:r>
            <a:r>
              <a:rPr lang="el-GR"/>
              <a:t>Εθνικό Συνδικάτο Εξωτερικού Εμπορίου Δημητριακών της Γαλλίας), </a:t>
            </a:r>
          </a:p>
          <a:p>
            <a:pPr marL="0" indent="0">
              <a:buNone/>
            </a:pPr>
            <a:r>
              <a:rPr lang="el-GR"/>
              <a:t>επανεκδόθηκε το 1960, 1974, 1990 και το 2000, σε συνεργασία με την </a:t>
            </a:r>
            <a:r>
              <a:rPr lang="af-ZA"/>
              <a:t>Comite Central </a:t>
            </a:r>
          </a:p>
          <a:p>
            <a:pPr marL="0" indent="0">
              <a:buNone/>
            </a:pPr>
            <a:r>
              <a:rPr lang="af-ZA"/>
              <a:t>des Armateurs de France, </a:t>
            </a:r>
            <a:r>
              <a:rPr lang="el-GR"/>
              <a:t>επίσης είναι εγκεκριμένο από την </a:t>
            </a:r>
            <a:r>
              <a:rPr lang="af-ZA"/>
              <a:t>BIMCO. </a:t>
            </a:r>
          </a:p>
          <a:p>
            <a:pPr marL="0" indent="0">
              <a:buNone/>
            </a:pPr>
            <a:r>
              <a:rPr lang="el-GR"/>
              <a:t>Ας σημειωθεί ότι αναφορικά με την ερμηνεία των όρων –σε ο,τι σχετίζεται με</a:t>
            </a:r>
          </a:p>
          <a:p>
            <a:pPr marL="0" indent="0">
              <a:buNone/>
            </a:pPr>
            <a:r>
              <a:rPr lang="el-GR"/>
              <a:t>τις σταλίες- ναυλοσυμφώνων ταξιδίου, έχουν εκδοθεί συγκεκριμένες ερμηνείες από</a:t>
            </a:r>
          </a:p>
          <a:p>
            <a:pPr marL="0" indent="0">
              <a:buNone/>
            </a:pPr>
            <a:r>
              <a:rPr lang="el-GR"/>
              <a:t>τους οργανισμούς </a:t>
            </a:r>
            <a:r>
              <a:rPr lang="af-ZA"/>
              <a:t>BIMCO, CMI, FONASBA </a:t>
            </a:r>
            <a:r>
              <a:rPr lang="el-GR"/>
              <a:t>και </a:t>
            </a:r>
            <a:r>
              <a:rPr lang="af-ZA"/>
              <a:t>INTERCARGO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5855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>
            <a:extLst>
              <a:ext uri="{FF2B5EF4-FFF2-40B4-BE49-F238E27FC236}">
                <a16:creationId xmlns:a16="http://schemas.microsoft.com/office/drawing/2014/main" id="{505FF67C-6493-524E-9F51-910B7D0EC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" y="166688"/>
            <a:ext cx="12001500" cy="62498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dirty="0"/>
              <a:t>Εγκεκριμένα ναυλοσύμφωνα (</a:t>
            </a:r>
            <a:r>
              <a:rPr lang="af-ZA" dirty="0" err="1"/>
              <a:t>approved</a:t>
            </a:r>
            <a:r>
              <a:rPr lang="af-ZA" dirty="0"/>
              <a:t> </a:t>
            </a:r>
            <a:r>
              <a:rPr lang="af-ZA" dirty="0" err="1"/>
              <a:t>documents</a:t>
            </a:r>
            <a:r>
              <a:rPr lang="af-ZA" dirty="0"/>
              <a:t>) </a:t>
            </a:r>
            <a:endParaRPr lang="af-ZA"/>
          </a:p>
          <a:p>
            <a:pPr marL="0" indent="0">
              <a:buNone/>
            </a:pPr>
            <a:r>
              <a:rPr lang="el-GR" dirty="0"/>
              <a:t>Ορισμένα ναυλοσύμφωνα θεωρούνται «επίσημα» (</a:t>
            </a:r>
            <a:r>
              <a:rPr lang="af-ZA" dirty="0" err="1"/>
              <a:t>official</a:t>
            </a:r>
            <a:r>
              <a:rPr lang="af-ZA" dirty="0"/>
              <a:t>), </a:t>
            </a:r>
            <a:r>
              <a:rPr lang="el-GR" dirty="0"/>
              <a:t>από την άποψη ότι</a:t>
            </a:r>
          </a:p>
          <a:p>
            <a:pPr marL="0" indent="0">
              <a:buNone/>
            </a:pPr>
            <a:r>
              <a:rPr lang="el-GR" dirty="0"/>
              <a:t>έχουν επιθεωρηθεί από έγκυρους οργανισμούς, π.χ. από ναυτιλιακό επιμελητήριο και</a:t>
            </a:r>
          </a:p>
          <a:p>
            <a:pPr marL="0" indent="0">
              <a:buNone/>
            </a:pPr>
            <a:r>
              <a:rPr lang="el-GR" dirty="0"/>
              <a:t>έχουν κριθεί αξιόπιστα και αμερόληπτα. Η </a:t>
            </a:r>
            <a:r>
              <a:rPr lang="af-ZA" dirty="0"/>
              <a:t>BIMCO, </a:t>
            </a:r>
            <a:r>
              <a:rPr lang="el-GR" dirty="0"/>
              <a:t>όπως και άλλοι διεθνείς</a:t>
            </a:r>
          </a:p>
          <a:p>
            <a:pPr marL="0" indent="0">
              <a:buNone/>
            </a:pPr>
            <a:r>
              <a:rPr lang="el-GR" dirty="0"/>
              <a:t>οργανισμοί, αναλαμβάνουν προς όφελος των μελών τους αλλά και γενικότερα της</a:t>
            </a:r>
          </a:p>
          <a:p>
            <a:pPr marL="0" indent="0">
              <a:buNone/>
            </a:pPr>
            <a:r>
              <a:rPr lang="el-GR" dirty="0"/>
              <a:t>παγκόσμιας ναυτιλίας, να δημιουργήσουν νέα ναυλοσύμφωνα, να μελετήσουν τα ήδη</a:t>
            </a:r>
          </a:p>
          <a:p>
            <a:pPr marL="0" indent="0">
              <a:buNone/>
            </a:pPr>
            <a:r>
              <a:rPr lang="el-GR" dirty="0"/>
              <a:t>υπάρχοντα και να προτείνουν ή να εγκρίνουν ορισμένα από αυτά. Η </a:t>
            </a:r>
            <a:r>
              <a:rPr lang="af-ZA" dirty="0"/>
              <a:t>BIMCO </a:t>
            </a:r>
            <a:r>
              <a:rPr lang="el-GR" dirty="0"/>
              <a:t>έχει</a:t>
            </a:r>
          </a:p>
          <a:p>
            <a:pPr marL="0" indent="0">
              <a:buNone/>
            </a:pPr>
            <a:r>
              <a:rPr lang="el-GR" dirty="0"/>
              <a:t>κατηγοριοποιήσει τα εγκεκριμένα ναυλοσύμφωνα (</a:t>
            </a:r>
            <a:r>
              <a:rPr lang="af-ZA" dirty="0" err="1"/>
              <a:t>approved</a:t>
            </a:r>
            <a:r>
              <a:rPr lang="af-ZA" dirty="0"/>
              <a:t> </a:t>
            </a:r>
            <a:r>
              <a:rPr lang="af-ZA" dirty="0" err="1"/>
              <a:t>documents</a:t>
            </a:r>
            <a:r>
              <a:rPr lang="af-ZA" dirty="0"/>
              <a:t>)</a:t>
            </a:r>
          </a:p>
          <a:p>
            <a:pPr marL="0" indent="0">
              <a:buNone/>
            </a:pPr>
            <a:endParaRPr lang="af-ZA" dirty="0"/>
          </a:p>
          <a:p>
            <a:pPr marL="0" indent="0">
              <a:buNone/>
            </a:pPr>
            <a:r>
              <a:rPr lang="af-ZA" dirty="0"/>
              <a:t>. </a:t>
            </a:r>
            <a:r>
              <a:rPr lang="el-GR" dirty="0"/>
              <a:t>Οι κατηγορίες είναι:</a:t>
            </a:r>
          </a:p>
        </p:txBody>
      </p:sp>
    </p:spTree>
    <p:extLst>
      <p:ext uri="{BB962C8B-B14F-4D97-AF65-F5344CB8AC3E}">
        <p14:creationId xmlns:p14="http://schemas.microsoft.com/office/powerpoint/2010/main" val="3048086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0352245-737D-6745-8CA8-BA6D156FD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69" y="142875"/>
            <a:ext cx="11275219" cy="6034088"/>
          </a:xfrm>
        </p:spPr>
        <p:txBody>
          <a:bodyPr/>
          <a:lstStyle/>
          <a:p>
            <a:pPr marL="0" indent="0">
              <a:buNone/>
            </a:pPr>
            <a:r>
              <a:rPr lang="el-GR"/>
              <a:t>Συμφωνημένα ναυλοσύμφωνα (</a:t>
            </a:r>
            <a:r>
              <a:rPr lang="af-ZA"/>
              <a:t>agreed charterparties) </a:t>
            </a:r>
          </a:p>
          <a:p>
            <a:pPr marL="0" indent="0">
              <a:buNone/>
            </a:pPr>
            <a:r>
              <a:rPr lang="el-GR"/>
              <a:t>Το συμφωνημένο ναυλοσύμφωνο έχει συμφωνηθεί μεταξύ της </a:t>
            </a:r>
            <a:r>
              <a:rPr lang="af-ZA"/>
              <a:t>BIMCO </a:t>
            </a:r>
            <a:r>
              <a:rPr lang="el-GR"/>
              <a:t>και</a:t>
            </a:r>
          </a:p>
          <a:p>
            <a:pPr marL="0" indent="0">
              <a:buNone/>
            </a:pPr>
            <a:r>
              <a:rPr lang="el-GR"/>
              <a:t>άλλων οργανισμών, π.χ. ενώσεις εφοπλιστών, ναυλωτών ή πλοιοκτητών, ναυτικά</a:t>
            </a:r>
          </a:p>
          <a:p>
            <a:pPr marL="0" indent="0">
              <a:buNone/>
            </a:pPr>
            <a:r>
              <a:rPr lang="el-GR"/>
              <a:t>επιμελητήρια κ.α. Οι όροι που υπάρχουν στο ναυλοσύμφωνο είναι «συμφωνημένοι» και</a:t>
            </a:r>
          </a:p>
          <a:p>
            <a:pPr marL="0" indent="0">
              <a:buNone/>
            </a:pPr>
            <a:r>
              <a:rPr lang="el-GR"/>
              <a:t>δεν πρέπει να αλλαχθούν ή να διαγραφτούν χωρίς την σαφή έγκριση όλων των </a:t>
            </a:r>
          </a:p>
          <a:p>
            <a:pPr marL="0" indent="0">
              <a:buNone/>
            </a:pPr>
            <a:r>
              <a:rPr lang="el-GR"/>
              <a:t>οργανισμών που έχουν συντελέσει στην δημιουργία του ναυλοσυμφώνου. Επίσης είναι</a:t>
            </a:r>
          </a:p>
          <a:p>
            <a:pPr marL="0" indent="0">
              <a:buNone/>
            </a:pPr>
            <a:r>
              <a:rPr lang="el-GR"/>
              <a:t>υποχρεωτικό το ναυλοσύμφωνο να εφαρμόζεται για την μεταφορά του αγαθού για την</a:t>
            </a:r>
          </a:p>
          <a:p>
            <a:pPr marL="0" indent="0">
              <a:buNone/>
            </a:pPr>
            <a:r>
              <a:rPr lang="el-GR"/>
              <a:t>οποία προορίζεται.</a:t>
            </a:r>
          </a:p>
        </p:txBody>
      </p:sp>
    </p:spTree>
    <p:extLst>
      <p:ext uri="{BB962C8B-B14F-4D97-AF65-F5344CB8AC3E}">
        <p14:creationId xmlns:p14="http://schemas.microsoft.com/office/powerpoint/2010/main" val="2728444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FC6080-8F5C-BC47-BD69-4D737661C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219" y="142875"/>
            <a:ext cx="11965781" cy="603408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Αποδεκτά ναυλοσύμφωνα (</a:t>
            </a:r>
            <a:r>
              <a:rPr lang="af-ZA" dirty="0" err="1"/>
              <a:t>adopted</a:t>
            </a:r>
            <a:r>
              <a:rPr lang="af-ZA" dirty="0"/>
              <a:t> </a:t>
            </a:r>
            <a:r>
              <a:rPr lang="af-ZA" dirty="0" err="1"/>
              <a:t>charterparties</a:t>
            </a:r>
            <a:r>
              <a:rPr lang="af-ZA" dirty="0"/>
              <a:t>) </a:t>
            </a:r>
            <a:endParaRPr lang="af-ZA"/>
          </a:p>
          <a:p>
            <a:pPr algn="just">
              <a:buNone/>
            </a:pPr>
            <a:r>
              <a:rPr lang="af-ZA" dirty="0"/>
              <a:t> </a:t>
            </a:r>
            <a:r>
              <a:rPr lang="af-ZA" dirty="0" err="1"/>
              <a:t>Αυτά</a:t>
            </a:r>
            <a:r>
              <a:rPr lang="af-ZA" dirty="0"/>
              <a:t> </a:t>
            </a:r>
            <a:r>
              <a:rPr lang="af-ZA" dirty="0" err="1"/>
              <a:t>συμφωνούντ</a:t>
            </a:r>
            <a:r>
              <a:rPr lang="af-ZA" dirty="0"/>
              <a:t>αι α</a:t>
            </a:r>
            <a:r>
              <a:rPr lang="af-ZA" dirty="0" err="1"/>
              <a:t>νάμεσ</a:t>
            </a:r>
            <a:r>
              <a:rPr lang="af-ZA" dirty="0"/>
              <a:t>α </a:t>
            </a:r>
            <a:r>
              <a:rPr lang="af-ZA" dirty="0" err="1"/>
              <a:t>σε</a:t>
            </a:r>
            <a:r>
              <a:rPr lang="af-ZA" dirty="0"/>
              <a:t> </a:t>
            </a:r>
            <a:r>
              <a:rPr lang="af-ZA" dirty="0" err="1"/>
              <a:t>μί</a:t>
            </a:r>
            <a:r>
              <a:rPr lang="af-ZA" dirty="0"/>
              <a:t>α </a:t>
            </a:r>
            <a:r>
              <a:rPr lang="af-ZA" dirty="0" err="1"/>
              <a:t>ένωση</a:t>
            </a:r>
            <a:r>
              <a:rPr lang="af-ZA" dirty="0"/>
              <a:t> π</a:t>
            </a:r>
            <a:r>
              <a:rPr lang="af-ZA" dirty="0" err="1"/>
              <a:t>λοιοκτητών</a:t>
            </a:r>
            <a:r>
              <a:rPr lang="af-ZA" dirty="0"/>
              <a:t> και </a:t>
            </a:r>
            <a:r>
              <a:rPr lang="af-ZA" dirty="0" err="1"/>
              <a:t>μί</a:t>
            </a:r>
            <a:r>
              <a:rPr lang="af-ZA" dirty="0"/>
              <a:t>α </a:t>
            </a:r>
            <a:r>
              <a:rPr lang="af-ZA" dirty="0" err="1"/>
              <a:t>ένωση</a:t>
            </a:r>
            <a:r>
              <a:rPr lang="af-ZA" dirty="0"/>
              <a:t> να</a:t>
            </a:r>
            <a:r>
              <a:rPr lang="af-ZA" dirty="0" err="1"/>
              <a:t>υλωτών</a:t>
            </a:r>
            <a:r>
              <a:rPr lang="af-ZA" dirty="0"/>
              <a:t>. </a:t>
            </a:r>
            <a:r>
              <a:rPr lang="af-ZA" dirty="0" err="1"/>
              <a:t>Είν</a:t>
            </a:r>
            <a:r>
              <a:rPr lang="af-ZA" dirty="0"/>
              <a:t>αι υπ</a:t>
            </a:r>
            <a:r>
              <a:rPr lang="af-ZA" dirty="0" err="1"/>
              <a:t>οχρεωτικό</a:t>
            </a:r>
            <a:r>
              <a:rPr lang="af-ZA" dirty="0"/>
              <a:t> </a:t>
            </a:r>
            <a:r>
              <a:rPr lang="af-ZA" dirty="0" err="1"/>
              <a:t>γι</a:t>
            </a:r>
            <a:r>
              <a:rPr lang="af-ZA" dirty="0"/>
              <a:t>α τα </a:t>
            </a:r>
            <a:r>
              <a:rPr lang="af-ZA" dirty="0" err="1"/>
              <a:t>μέλη</a:t>
            </a:r>
            <a:r>
              <a:rPr lang="af-ZA" dirty="0"/>
              <a:t> </a:t>
            </a:r>
            <a:r>
              <a:rPr lang="af-ZA" dirty="0" err="1"/>
              <a:t>του</a:t>
            </a:r>
            <a:r>
              <a:rPr lang="af-ZA" dirty="0"/>
              <a:t> </a:t>
            </a:r>
            <a:r>
              <a:rPr lang="af-ZA" dirty="0" err="1"/>
              <a:t>οργ</a:t>
            </a:r>
            <a:r>
              <a:rPr lang="af-ZA" dirty="0"/>
              <a:t>α</a:t>
            </a:r>
            <a:r>
              <a:rPr lang="af-ZA" dirty="0" err="1"/>
              <a:t>νισμού</a:t>
            </a:r>
            <a:r>
              <a:rPr lang="af-ZA" dirty="0"/>
              <a:t>, π</a:t>
            </a:r>
            <a:r>
              <a:rPr lang="af-ZA" dirty="0" err="1"/>
              <a:t>ου</a:t>
            </a:r>
            <a:r>
              <a:rPr lang="af-ZA" dirty="0"/>
              <a:t> </a:t>
            </a:r>
            <a:r>
              <a:rPr lang="af-ZA" dirty="0" err="1"/>
              <a:t>το</a:t>
            </a:r>
            <a:r>
              <a:rPr lang="af-ZA" dirty="0"/>
              <a:t> </a:t>
            </a:r>
            <a:r>
              <a:rPr lang="af-ZA" dirty="0" err="1"/>
              <a:t>έχει</a:t>
            </a:r>
            <a:r>
              <a:rPr lang="af-ZA" dirty="0"/>
              <a:t> απ</a:t>
            </a:r>
            <a:r>
              <a:rPr lang="af-ZA" dirty="0" err="1"/>
              <a:t>οδεχθεί</a:t>
            </a:r>
            <a:r>
              <a:rPr lang="af-ZA" dirty="0"/>
              <a:t>, </a:t>
            </a:r>
            <a:r>
              <a:rPr lang="af-ZA" dirty="0" err="1"/>
              <a:t>με</a:t>
            </a:r>
            <a:r>
              <a:rPr lang="af-ZA" dirty="0"/>
              <a:t> </a:t>
            </a:r>
            <a:r>
              <a:rPr lang="af-ZA" dirty="0" err="1"/>
              <a:t>την</a:t>
            </a:r>
            <a:r>
              <a:rPr lang="af-ZA" dirty="0"/>
              <a:t> π</a:t>
            </a:r>
            <a:r>
              <a:rPr lang="af-ZA" dirty="0" err="1"/>
              <a:t>ροϋ</a:t>
            </a:r>
            <a:r>
              <a:rPr lang="af-ZA" dirty="0"/>
              <a:t>π</a:t>
            </a:r>
            <a:r>
              <a:rPr lang="af-ZA" dirty="0" err="1"/>
              <a:t>όθεση</a:t>
            </a:r>
            <a:r>
              <a:rPr lang="af-ZA" dirty="0"/>
              <a:t> </a:t>
            </a:r>
            <a:r>
              <a:rPr lang="af-ZA" dirty="0" err="1"/>
              <a:t>ότι</a:t>
            </a:r>
            <a:r>
              <a:rPr lang="af-ZA" dirty="0"/>
              <a:t> </a:t>
            </a:r>
            <a:r>
              <a:rPr lang="af-ZA" dirty="0" err="1"/>
              <a:t>το</a:t>
            </a:r>
            <a:r>
              <a:rPr lang="af-ZA" dirty="0"/>
              <a:t> να</a:t>
            </a:r>
            <a:r>
              <a:rPr lang="af-ZA" dirty="0" err="1"/>
              <a:t>υλοσύμφωνο</a:t>
            </a:r>
            <a:r>
              <a:rPr lang="af-ZA" dirty="0"/>
              <a:t> </a:t>
            </a:r>
            <a:r>
              <a:rPr lang="af-ZA" dirty="0" err="1"/>
              <a:t>είν</a:t>
            </a:r>
            <a:r>
              <a:rPr lang="af-ZA" dirty="0"/>
              <a:t>αι </a:t>
            </a:r>
            <a:r>
              <a:rPr lang="af-ZA" dirty="0" err="1"/>
              <a:t>ήδη</a:t>
            </a:r>
            <a:r>
              <a:rPr lang="af-ZA" dirty="0"/>
              <a:t> </a:t>
            </a:r>
            <a:r>
              <a:rPr lang="af-ZA" dirty="0" err="1"/>
              <a:t>συμφωνημένο</a:t>
            </a:r>
            <a:r>
              <a:rPr lang="af-ZA" dirty="0"/>
              <a:t> α</a:t>
            </a:r>
            <a:r>
              <a:rPr lang="af-ZA" dirty="0" err="1"/>
              <a:t>νάμεσ</a:t>
            </a:r>
            <a:r>
              <a:rPr lang="af-ZA" dirty="0"/>
              <a:t>α </a:t>
            </a:r>
            <a:r>
              <a:rPr lang="af-ZA" dirty="0" err="1"/>
              <a:t>σε</a:t>
            </a:r>
            <a:r>
              <a:rPr lang="af-ZA" dirty="0"/>
              <a:t> </a:t>
            </a:r>
            <a:r>
              <a:rPr lang="af-ZA" dirty="0" err="1"/>
              <a:t>δύο</a:t>
            </a:r>
            <a:r>
              <a:rPr lang="af-ZA" dirty="0"/>
              <a:t> </a:t>
            </a:r>
            <a:r>
              <a:rPr lang="af-ZA" dirty="0" err="1"/>
              <a:t>άλλες</a:t>
            </a:r>
            <a:r>
              <a:rPr lang="af-ZA" dirty="0"/>
              <a:t> </a:t>
            </a:r>
            <a:r>
              <a:rPr lang="af-ZA" dirty="0" err="1"/>
              <a:t>ενώσεις</a:t>
            </a:r>
            <a:r>
              <a:rPr lang="af-ZA" dirty="0"/>
              <a:t>.</a:t>
            </a:r>
          </a:p>
          <a:p>
            <a:pPr marL="0" indent="0">
              <a:buNone/>
            </a:pPr>
            <a:r>
              <a:rPr lang="el-GR" dirty="0"/>
              <a:t>Εάν υπάρχει ένα συμφωνημένο ναυλοσύμφωνο (</a:t>
            </a:r>
            <a:r>
              <a:rPr lang="af-ZA" dirty="0" err="1"/>
              <a:t>agreed</a:t>
            </a:r>
            <a:r>
              <a:rPr lang="af-ZA" dirty="0"/>
              <a:t> </a:t>
            </a:r>
            <a:r>
              <a:rPr lang="af-ZA" dirty="0" err="1"/>
              <a:t>document</a:t>
            </a:r>
            <a:r>
              <a:rPr lang="af-ZA" dirty="0"/>
              <a:t>), </a:t>
            </a:r>
            <a:r>
              <a:rPr lang="el-GR" dirty="0"/>
              <a:t>το οποίο</a:t>
            </a:r>
          </a:p>
          <a:p>
            <a:pPr marL="0" indent="0">
              <a:buNone/>
            </a:pPr>
            <a:r>
              <a:rPr lang="el-GR" dirty="0"/>
              <a:t>ταυτόχρονα υποστηρίζεται και από έναν άλλον οργανισμό ή ένωση τότε αναφέρεται ότι</a:t>
            </a:r>
          </a:p>
          <a:p>
            <a:pPr marL="0" indent="0">
              <a:buNone/>
            </a:pPr>
            <a:r>
              <a:rPr lang="el-GR" dirty="0"/>
              <a:t>το ναυλοσύμφωνο αυτό έχει γίνει αποδεκτό ή έχει υιοθετηθεί (</a:t>
            </a:r>
            <a:r>
              <a:rPr lang="af-ZA" dirty="0" err="1"/>
              <a:t>adopted</a:t>
            </a:r>
            <a:r>
              <a:rPr lang="af-ZA" dirty="0"/>
              <a:t>) </a:t>
            </a:r>
            <a:r>
              <a:rPr lang="el-GR" dirty="0"/>
              <a:t>από τον άλλο</a:t>
            </a:r>
          </a:p>
          <a:p>
            <a:pPr marL="0" indent="0">
              <a:buNone/>
            </a:pPr>
            <a:r>
              <a:rPr lang="el-GR" dirty="0"/>
              <a:t>οργανισμό. Επίσης, ένα ναυλοσύμφωνο που έχει εκδοθεί από έναν οργανισμό</a:t>
            </a:r>
          </a:p>
          <a:p>
            <a:pPr marL="0" indent="0">
              <a:buNone/>
            </a:pPr>
            <a:r>
              <a:rPr lang="el-GR" dirty="0"/>
              <a:t>πλοιοκτητών για να εξυπηρετεί ένα συγκεκριμένο εμπόριο, μπορεί να γίνει αποδεκτό</a:t>
            </a:r>
          </a:p>
          <a:p>
            <a:pPr marL="0" indent="0">
              <a:buNone/>
            </a:pPr>
            <a:r>
              <a:rPr lang="el-GR" dirty="0"/>
              <a:t>από την </a:t>
            </a:r>
            <a:r>
              <a:rPr lang="af-ZA" dirty="0"/>
              <a:t>BIMCO, </a:t>
            </a:r>
            <a:r>
              <a:rPr lang="el-GR" dirty="0"/>
              <a:t>έστω και αν το ναυλοσύμφωνο δεν έχει συμφωνηθεί με κάποια ένωση</a:t>
            </a:r>
          </a:p>
          <a:p>
            <a:pPr marL="0" indent="0">
              <a:buNone/>
            </a:pPr>
            <a:r>
              <a:rPr lang="el-GR" dirty="0"/>
              <a:t>ναυλωτών.</a:t>
            </a:r>
          </a:p>
        </p:txBody>
      </p:sp>
    </p:spTree>
    <p:extLst>
      <p:ext uri="{BB962C8B-B14F-4D97-AF65-F5344CB8AC3E}">
        <p14:creationId xmlns:p14="http://schemas.microsoft.com/office/powerpoint/2010/main" val="639304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2E4D82-D7B5-7B4C-9D85-536558516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8156"/>
            <a:ext cx="10515600" cy="5688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/>
              <a:t>Προτεινόμενα ναυλοσύμφωνα (</a:t>
            </a:r>
            <a:r>
              <a:rPr lang="af-ZA"/>
              <a:t>recommended charterparties) </a:t>
            </a:r>
          </a:p>
          <a:p>
            <a:pPr marL="0" indent="0">
              <a:buNone/>
            </a:pPr>
            <a:r>
              <a:rPr lang="el-GR"/>
              <a:t>Όταν δεν υπάρχουν ενώσεις ναυλωτών με τις οποίες μπορεί ένας πλοιοκτήτης</a:t>
            </a:r>
          </a:p>
          <a:p>
            <a:pPr marL="0" indent="0">
              <a:buNone/>
            </a:pPr>
            <a:r>
              <a:rPr lang="el-GR"/>
              <a:t>να διαπραγματευτεί μια συγκριμένη ναύλωση, τότε η </a:t>
            </a:r>
            <a:r>
              <a:rPr lang="af-ZA"/>
              <a:t>BIMCO </a:t>
            </a:r>
            <a:r>
              <a:rPr lang="el-GR"/>
              <a:t>εκδίδει ναυλοσύμφωνα, </a:t>
            </a:r>
          </a:p>
          <a:p>
            <a:pPr marL="0" indent="0">
              <a:buNone/>
            </a:pPr>
            <a:r>
              <a:rPr lang="el-GR"/>
              <a:t>τα οποία απλώς προτείνονται ως ενδεδειγμένα γι’ αυτή τη ναύλωση, π.χ. το</a:t>
            </a:r>
          </a:p>
          <a:p>
            <a:pPr marL="0" indent="0">
              <a:buNone/>
            </a:pPr>
            <a:r>
              <a:rPr lang="el-GR"/>
              <a:t>ναυλοσύμφωνο “</a:t>
            </a:r>
            <a:r>
              <a:rPr lang="af-ZA"/>
              <a:t>Gencon”, </a:t>
            </a:r>
            <a:r>
              <a:rPr lang="el-GR"/>
              <a:t>το οποίο έχει σχεδιαστεί για να χρησιμοποιείται σε όποια</a:t>
            </a:r>
          </a:p>
          <a:p>
            <a:pPr marL="0" indent="0">
              <a:buNone/>
            </a:pPr>
            <a:r>
              <a:rPr lang="el-GR"/>
              <a:t>μεταφορά δεν υπάρχει ειδικό ναυλοσύμφωνο διαθέσιμο.</a:t>
            </a:r>
          </a:p>
        </p:txBody>
      </p:sp>
    </p:spTree>
    <p:extLst>
      <p:ext uri="{BB962C8B-B14F-4D97-AF65-F5344CB8AC3E}">
        <p14:creationId xmlns:p14="http://schemas.microsoft.com/office/powerpoint/2010/main" val="799603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2B82D5-A096-A640-AFDD-B452B5067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69" y="321468"/>
            <a:ext cx="11818144" cy="59269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af-ZA" dirty="0" err="1"/>
              <a:t>Approved</a:t>
            </a:r>
            <a:r>
              <a:rPr lang="af-ZA" dirty="0"/>
              <a:t> </a:t>
            </a:r>
            <a:r>
              <a:rPr lang="af-ZA" dirty="0" err="1"/>
              <a:t>and</a:t>
            </a:r>
            <a:r>
              <a:rPr lang="af-ZA" dirty="0"/>
              <a:t> </a:t>
            </a:r>
            <a:r>
              <a:rPr lang="af-ZA" dirty="0" err="1"/>
              <a:t>Issued</a:t>
            </a:r>
            <a:r>
              <a:rPr lang="af-ZA" dirty="0"/>
              <a:t> </a:t>
            </a:r>
            <a:r>
              <a:rPr lang="af-ZA" dirty="0" err="1"/>
              <a:t>documents</a:t>
            </a:r>
            <a:r>
              <a:rPr lang="af-ZA" dirty="0"/>
              <a:t> </a:t>
            </a:r>
            <a:endParaRPr lang="af-ZA"/>
          </a:p>
          <a:p>
            <a:pPr marL="0" indent="0">
              <a:buNone/>
            </a:pPr>
            <a:r>
              <a:rPr lang="el-GR" dirty="0"/>
              <a:t>Τα εγκεκριμένα ναυλοσύμφωνα (</a:t>
            </a:r>
            <a:r>
              <a:rPr lang="af-ZA" dirty="0" err="1"/>
              <a:t>approved</a:t>
            </a:r>
            <a:r>
              <a:rPr lang="af-ZA" dirty="0"/>
              <a:t> </a:t>
            </a:r>
            <a:r>
              <a:rPr lang="af-ZA" dirty="0" err="1"/>
              <a:t>charterparties</a:t>
            </a:r>
            <a:r>
              <a:rPr lang="af-ZA" dirty="0"/>
              <a:t>), </a:t>
            </a:r>
            <a:r>
              <a:rPr lang="el-GR" dirty="0"/>
              <a:t>είναι ένας άλλος</a:t>
            </a:r>
          </a:p>
          <a:p>
            <a:pPr marL="0" indent="0">
              <a:buNone/>
            </a:pPr>
            <a:r>
              <a:rPr lang="el-GR" dirty="0"/>
              <a:t>ορισμός για όλα τα ναυλοσύμφωνα ανεξάρτητα από το εάν είναι συμφωνημένα</a:t>
            </a:r>
          </a:p>
          <a:p>
            <a:pPr marL="0" indent="0">
              <a:buNone/>
            </a:pPr>
            <a:r>
              <a:rPr lang="el-GR" dirty="0"/>
              <a:t>(</a:t>
            </a:r>
            <a:r>
              <a:rPr lang="af-ZA" dirty="0" err="1"/>
              <a:t>agreed</a:t>
            </a:r>
            <a:r>
              <a:rPr lang="af-ZA" dirty="0"/>
              <a:t>), </a:t>
            </a:r>
            <a:r>
              <a:rPr lang="el-GR" dirty="0"/>
              <a:t>αποδεκτά (</a:t>
            </a:r>
            <a:r>
              <a:rPr lang="af-ZA" dirty="0" err="1"/>
              <a:t>adopted</a:t>
            </a:r>
            <a:r>
              <a:rPr lang="af-ZA" dirty="0"/>
              <a:t>) </a:t>
            </a:r>
            <a:r>
              <a:rPr lang="el-GR" dirty="0"/>
              <a:t>ή προτεινόμενα (</a:t>
            </a:r>
            <a:r>
              <a:rPr lang="af-ZA" dirty="0" err="1"/>
              <a:t>recommended</a:t>
            </a:r>
            <a:r>
              <a:rPr lang="af-ZA" dirty="0"/>
              <a:t>). </a:t>
            </a:r>
            <a:r>
              <a:rPr lang="el-GR" dirty="0"/>
              <a:t>Εάν για την τελική μορφή ενός ναυλοσυμφώνου, ευθύνεται π.χ. η </a:t>
            </a:r>
            <a:r>
              <a:rPr lang="af-ZA" dirty="0"/>
              <a:t>BIMCO </a:t>
            </a:r>
            <a:r>
              <a:rPr lang="el-GR" dirty="0"/>
              <a:t>τότε αναφέρεται στο ναυλοσύμφωνο ως “</a:t>
            </a:r>
            <a:r>
              <a:rPr lang="af-ZA" dirty="0" err="1"/>
              <a:t>Issued</a:t>
            </a:r>
            <a:r>
              <a:rPr lang="af-ZA" dirty="0"/>
              <a:t> by BIMCO”</a:t>
            </a:r>
          </a:p>
          <a:p>
            <a:pPr algn="just">
              <a:buNone/>
            </a:pPr>
            <a:r>
              <a:rPr lang="af-ZA" dirty="0" err="1"/>
              <a:t>Αυτή</a:t>
            </a:r>
            <a:r>
              <a:rPr lang="af-ZA" dirty="0"/>
              <a:t> η κα</a:t>
            </a:r>
            <a:r>
              <a:rPr lang="af-ZA" dirty="0" err="1"/>
              <a:t>τηγορί</a:t>
            </a:r>
            <a:r>
              <a:rPr lang="af-ZA" dirty="0"/>
              <a:t>α π</a:t>
            </a:r>
            <a:r>
              <a:rPr lang="af-ZA" dirty="0" err="1"/>
              <a:t>εριλ</a:t>
            </a:r>
            <a:r>
              <a:rPr lang="af-ZA" dirty="0"/>
              <a:t>αμβ</a:t>
            </a:r>
            <a:r>
              <a:rPr lang="af-ZA" dirty="0" err="1"/>
              <a:t>άνει</a:t>
            </a:r>
            <a:r>
              <a:rPr lang="af-ZA" dirty="0"/>
              <a:t> τα </a:t>
            </a:r>
            <a:r>
              <a:rPr lang="af-ZA" dirty="0" err="1"/>
              <a:t>συμφωνημέν</a:t>
            </a:r>
            <a:r>
              <a:rPr lang="af-ZA" dirty="0"/>
              <a:t>α (</a:t>
            </a:r>
            <a:r>
              <a:rPr lang="en-US" dirty="0"/>
              <a:t>agreed</a:t>
            </a:r>
            <a:r>
              <a:rPr lang="af-ZA" dirty="0"/>
              <a:t>), απ</a:t>
            </a:r>
            <a:r>
              <a:rPr lang="af-ZA" dirty="0" err="1"/>
              <a:t>οδεκτά</a:t>
            </a:r>
            <a:r>
              <a:rPr lang="af-ZA" dirty="0"/>
              <a:t> (</a:t>
            </a:r>
            <a:r>
              <a:rPr lang="en-US" dirty="0"/>
              <a:t>adopted</a:t>
            </a:r>
            <a:r>
              <a:rPr lang="af-ZA" dirty="0"/>
              <a:t>) και π</a:t>
            </a:r>
            <a:r>
              <a:rPr lang="af-ZA" dirty="0" err="1"/>
              <a:t>ροτεινόμεν</a:t>
            </a:r>
            <a:r>
              <a:rPr lang="af-ZA" dirty="0"/>
              <a:t>α (</a:t>
            </a:r>
            <a:r>
              <a:rPr lang="en-US" dirty="0"/>
              <a:t>recommended</a:t>
            </a:r>
            <a:r>
              <a:rPr lang="af-ZA" dirty="0"/>
              <a:t>) να</a:t>
            </a:r>
            <a:r>
              <a:rPr lang="af-ZA" dirty="0" err="1"/>
              <a:t>υλοσύμφων</a:t>
            </a:r>
            <a:r>
              <a:rPr lang="af-ZA" dirty="0"/>
              <a:t>α.</a:t>
            </a:r>
          </a:p>
        </p:txBody>
      </p:sp>
    </p:spTree>
    <p:extLst>
      <p:ext uri="{BB962C8B-B14F-4D97-AF65-F5344CB8AC3E}">
        <p14:creationId xmlns:p14="http://schemas.microsoft.com/office/powerpoint/2010/main" val="3292084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9ABE-5D56-4530-8601-F08015266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121" y="365125"/>
            <a:ext cx="9794679" cy="918890"/>
          </a:xfrm>
        </p:spPr>
        <p:txBody>
          <a:bodyPr/>
          <a:lstStyle/>
          <a:p>
            <a:r>
              <a:rPr lang="en-GB" dirty="0" err="1"/>
              <a:t>Χρημ</a:t>
            </a:r>
            <a:r>
              <a:rPr lang="en-GB" dirty="0"/>
              <a:t>α</a:t>
            </a:r>
            <a:r>
              <a:rPr lang="en-GB" dirty="0" err="1"/>
              <a:t>τοδότηση</a:t>
            </a:r>
            <a:r>
              <a:rPr lang="en-GB" dirty="0"/>
              <a:t> Απ</a:t>
            </a:r>
            <a:r>
              <a:rPr lang="en-GB" dirty="0" err="1"/>
              <a:t>όκτησης</a:t>
            </a:r>
            <a:r>
              <a:rPr lang="en-GB" dirty="0"/>
              <a:t> </a:t>
            </a:r>
            <a:r>
              <a:rPr lang="en-GB" dirty="0" err="1"/>
              <a:t>Πλοίου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3AFFA-52F7-48DB-B081-BAE69311C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None/>
            </a:pPr>
            <a:r>
              <a:rPr lang="en-GB" dirty="0"/>
              <a:t>. Option Agreement </a:t>
            </a:r>
            <a:r>
              <a:rPr lang="en-GB" dirty="0" err="1"/>
              <a:t>Στο</a:t>
            </a:r>
            <a:r>
              <a:rPr lang="en-GB" dirty="0"/>
              <a:t> “Option Agreement” </a:t>
            </a:r>
            <a:r>
              <a:rPr lang="en-GB" dirty="0" err="1"/>
              <a:t>ορίζετ</a:t>
            </a:r>
            <a:r>
              <a:rPr lang="en-GB" dirty="0"/>
              <a:t>αι η </a:t>
            </a:r>
            <a:r>
              <a:rPr lang="en-GB" dirty="0" err="1"/>
              <a:t>δυν</a:t>
            </a:r>
            <a:r>
              <a:rPr lang="en-GB" dirty="0"/>
              <a:t>α</a:t>
            </a:r>
            <a:r>
              <a:rPr lang="en-GB" dirty="0" err="1"/>
              <a:t>τότητ</a:t>
            </a:r>
            <a:r>
              <a:rPr lang="en-GB" dirty="0"/>
              <a:t>α π</a:t>
            </a:r>
            <a:r>
              <a:rPr lang="en-GB" dirty="0" err="1"/>
              <a:t>ου</a:t>
            </a:r>
            <a:r>
              <a:rPr lang="en-GB" dirty="0"/>
              <a:t> πα</a:t>
            </a:r>
            <a:r>
              <a:rPr lang="en-GB" dirty="0" err="1"/>
              <a:t>ρέχετ</a:t>
            </a:r>
            <a:r>
              <a:rPr lang="en-GB" dirty="0"/>
              <a:t>αι </a:t>
            </a:r>
            <a:r>
              <a:rPr lang="en-GB" dirty="0" err="1"/>
              <a:t>στον</a:t>
            </a:r>
            <a:r>
              <a:rPr lang="en-GB" dirty="0"/>
              <a:t> </a:t>
            </a:r>
            <a:r>
              <a:rPr lang="en-GB" dirty="0" err="1"/>
              <a:t>μισθωτή</a:t>
            </a:r>
            <a:r>
              <a:rPr lang="en-GB" dirty="0"/>
              <a:t> να α</a:t>
            </a:r>
            <a:r>
              <a:rPr lang="en-GB" dirty="0" err="1"/>
              <a:t>γοράσει</a:t>
            </a:r>
            <a:r>
              <a:rPr lang="en-GB" dirty="0"/>
              <a:t> </a:t>
            </a:r>
            <a:r>
              <a:rPr lang="en-GB" dirty="0" err="1"/>
              <a:t>το</a:t>
            </a:r>
            <a:r>
              <a:rPr lang="en-GB" dirty="0"/>
              <a:t> π</a:t>
            </a:r>
            <a:r>
              <a:rPr lang="en-GB" dirty="0" err="1"/>
              <a:t>άγιο</a:t>
            </a:r>
            <a:r>
              <a:rPr lang="en-GB" dirty="0"/>
              <a:t> </a:t>
            </a:r>
            <a:r>
              <a:rPr lang="en-GB" dirty="0" err="1"/>
              <a:t>στοιχείο</a:t>
            </a:r>
            <a:r>
              <a:rPr lang="en-GB" dirty="0"/>
              <a:t> (τα π</a:t>
            </a:r>
            <a:r>
              <a:rPr lang="en-GB" dirty="0" err="1"/>
              <a:t>λοί</a:t>
            </a:r>
            <a:r>
              <a:rPr lang="en-GB" dirty="0"/>
              <a:t>α) </a:t>
            </a:r>
            <a:r>
              <a:rPr lang="en-GB" dirty="0" err="1"/>
              <a:t>μετά</a:t>
            </a:r>
            <a:r>
              <a:rPr lang="en-GB" dirty="0"/>
              <a:t> από </a:t>
            </a:r>
            <a:r>
              <a:rPr lang="en-GB" dirty="0" err="1"/>
              <a:t>έν</a:t>
            </a:r>
            <a:r>
              <a:rPr lang="en-GB" dirty="0"/>
              <a:t>α </a:t>
            </a:r>
            <a:r>
              <a:rPr lang="en-GB" dirty="0" err="1"/>
              <a:t>συγκεκριμένο</a:t>
            </a:r>
            <a:r>
              <a:rPr lang="en-GB" dirty="0"/>
              <a:t> </a:t>
            </a:r>
            <a:r>
              <a:rPr lang="en-GB" dirty="0" err="1"/>
              <a:t>χρονικό</a:t>
            </a:r>
            <a:r>
              <a:rPr lang="en-GB" dirty="0"/>
              <a:t> </a:t>
            </a:r>
            <a:r>
              <a:rPr lang="en-GB" dirty="0" err="1"/>
              <a:t>διάστημ</a:t>
            </a:r>
            <a:r>
              <a:rPr lang="en-GB" dirty="0"/>
              <a:t>α και </a:t>
            </a:r>
            <a:r>
              <a:rPr lang="en-GB" dirty="0" err="1"/>
              <a:t>σε</a:t>
            </a:r>
            <a:r>
              <a:rPr lang="en-GB" dirty="0"/>
              <a:t> π</a:t>
            </a:r>
            <a:r>
              <a:rPr lang="en-GB" dirty="0" err="1"/>
              <a:t>ροκ</a:t>
            </a:r>
            <a:r>
              <a:rPr lang="en-GB" dirty="0"/>
              <a:t>α</a:t>
            </a:r>
            <a:r>
              <a:rPr lang="en-GB" dirty="0" err="1"/>
              <a:t>θορισμένη</a:t>
            </a:r>
            <a:r>
              <a:rPr lang="en-GB" dirty="0"/>
              <a:t> </a:t>
            </a:r>
            <a:r>
              <a:rPr lang="en-GB" dirty="0" err="1"/>
              <a:t>τιμή</a:t>
            </a:r>
            <a:r>
              <a:rPr lang="en-GB" dirty="0"/>
              <a:t> (ή υπ</a:t>
            </a:r>
            <a:r>
              <a:rPr lang="en-GB" dirty="0" err="1"/>
              <a:t>ολογισμένη</a:t>
            </a:r>
            <a:r>
              <a:rPr lang="en-GB" dirty="0"/>
              <a:t> β</a:t>
            </a:r>
            <a:r>
              <a:rPr lang="en-GB" dirty="0" err="1"/>
              <a:t>άσει</a:t>
            </a:r>
            <a:r>
              <a:rPr lang="en-GB" dirty="0"/>
              <a:t> μα</a:t>
            </a:r>
            <a:r>
              <a:rPr lang="en-GB" dirty="0" err="1"/>
              <a:t>θημ</a:t>
            </a:r>
            <a:r>
              <a:rPr lang="en-GB" dirty="0"/>
              <a:t>α</a:t>
            </a:r>
            <a:r>
              <a:rPr lang="en-GB" dirty="0" err="1"/>
              <a:t>τικού</a:t>
            </a:r>
            <a:r>
              <a:rPr lang="en-GB" dirty="0"/>
              <a:t> </a:t>
            </a:r>
            <a:r>
              <a:rPr lang="en-GB" dirty="0" err="1"/>
              <a:t>τύ</a:t>
            </a:r>
            <a:r>
              <a:rPr lang="en-GB" dirty="0"/>
              <a:t>π</a:t>
            </a:r>
            <a:r>
              <a:rPr lang="en-GB" dirty="0" err="1"/>
              <a:t>ου</a:t>
            </a:r>
            <a:r>
              <a:rPr lang="en-GB" dirty="0"/>
              <a:t>, ανα</a:t>
            </a:r>
            <a:r>
              <a:rPr lang="en-GB" dirty="0" err="1"/>
              <a:t>γάγοντ</a:t>
            </a:r>
            <a:r>
              <a:rPr lang="en-GB" dirty="0"/>
              <a:t>ας </a:t>
            </a:r>
            <a:r>
              <a:rPr lang="en-GB" dirty="0" err="1"/>
              <a:t>την</a:t>
            </a:r>
            <a:r>
              <a:rPr lang="en-GB" dirty="0"/>
              <a:t> α</a:t>
            </a:r>
            <a:r>
              <a:rPr lang="en-GB" dirty="0" err="1"/>
              <a:t>ξί</a:t>
            </a:r>
            <a:r>
              <a:rPr lang="en-GB" dirty="0"/>
              <a:t>α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στοιχείου</a:t>
            </a:r>
            <a:r>
              <a:rPr lang="en-GB" dirty="0"/>
              <a:t> </a:t>
            </a:r>
            <a:r>
              <a:rPr lang="en-GB" dirty="0" err="1"/>
              <a:t>στο</a:t>
            </a:r>
            <a:r>
              <a:rPr lang="en-GB" dirty="0"/>
              <a:t> πα</a:t>
            </a:r>
            <a:r>
              <a:rPr lang="en-GB" dirty="0" err="1"/>
              <a:t>ρόν</a:t>
            </a:r>
            <a:r>
              <a:rPr lang="en-GB" dirty="0"/>
              <a:t>). </a:t>
            </a:r>
            <a:r>
              <a:rPr lang="en-GB" dirty="0" err="1"/>
              <a:t>Στο</a:t>
            </a:r>
            <a:r>
              <a:rPr lang="en-GB" dirty="0"/>
              <a:t> Πα</a:t>
            </a:r>
            <a:r>
              <a:rPr lang="en-GB" dirty="0" err="1"/>
              <a:t>ράρτημ</a:t>
            </a:r>
            <a:r>
              <a:rPr lang="en-GB" dirty="0"/>
              <a:t>α V παρα</a:t>
            </a:r>
            <a:r>
              <a:rPr lang="en-GB" dirty="0" err="1"/>
              <a:t>τίθετ</a:t>
            </a:r>
            <a:r>
              <a:rPr lang="en-GB" dirty="0"/>
              <a:t>αι </a:t>
            </a:r>
            <a:r>
              <a:rPr lang="en-GB" dirty="0" err="1"/>
              <a:t>έν</a:t>
            </a:r>
            <a:r>
              <a:rPr lang="en-GB" dirty="0"/>
              <a:t>α υπ</a:t>
            </a:r>
            <a:r>
              <a:rPr lang="en-GB" dirty="0" err="1"/>
              <a:t>όδειγμ</a:t>
            </a:r>
            <a:r>
              <a:rPr lang="en-GB" dirty="0"/>
              <a:t>α “Option Agreement”. 2.6.2. </a:t>
            </a:r>
            <a:r>
              <a:rPr lang="en-GB" dirty="0" err="1"/>
              <a:t>Πλεονεκτήμ</a:t>
            </a:r>
            <a:r>
              <a:rPr lang="en-GB" dirty="0"/>
              <a:t>ατα </a:t>
            </a:r>
            <a:r>
              <a:rPr lang="en-GB" dirty="0" err="1"/>
              <a:t>Μοντέλου</a:t>
            </a:r>
            <a:r>
              <a:rPr lang="en-GB" dirty="0"/>
              <a:t> Sale and Lease Back Τα βα</a:t>
            </a:r>
            <a:r>
              <a:rPr lang="en-GB" dirty="0" err="1"/>
              <a:t>σικά</a:t>
            </a:r>
            <a:r>
              <a:rPr lang="en-GB" dirty="0"/>
              <a:t> π</a:t>
            </a:r>
            <a:r>
              <a:rPr lang="en-GB" dirty="0" err="1"/>
              <a:t>λεονεκτήμ</a:t>
            </a:r>
            <a:r>
              <a:rPr lang="en-GB" dirty="0"/>
              <a:t>ατα </a:t>
            </a:r>
            <a:r>
              <a:rPr lang="en-GB" dirty="0" err="1"/>
              <a:t>γι</a:t>
            </a:r>
            <a:r>
              <a:rPr lang="en-GB" dirty="0"/>
              <a:t>α </a:t>
            </a:r>
            <a:r>
              <a:rPr lang="en-GB" dirty="0" err="1"/>
              <a:t>την</a:t>
            </a:r>
            <a:r>
              <a:rPr lang="en-GB" dirty="0"/>
              <a:t> </a:t>
            </a:r>
            <a:r>
              <a:rPr lang="en-GB" dirty="0" err="1"/>
              <a:t>ετ</a:t>
            </a:r>
            <a:r>
              <a:rPr lang="en-GB" dirty="0"/>
              <a:t>α</a:t>
            </a:r>
            <a:r>
              <a:rPr lang="en-GB" dirty="0" err="1"/>
              <a:t>ιρεί</a:t>
            </a:r>
            <a:r>
              <a:rPr lang="en-GB" dirty="0"/>
              <a:t>α π</a:t>
            </a:r>
            <a:r>
              <a:rPr lang="en-GB" dirty="0" err="1"/>
              <a:t>ου</a:t>
            </a:r>
            <a:r>
              <a:rPr lang="en-GB" dirty="0"/>
              <a:t> θα επ</a:t>
            </a:r>
            <a:r>
              <a:rPr lang="en-GB" dirty="0" err="1"/>
              <a:t>ιλέξει</a:t>
            </a:r>
            <a:r>
              <a:rPr lang="en-GB" dirty="0"/>
              <a:t>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συγκεκριμένο</a:t>
            </a:r>
            <a:r>
              <a:rPr lang="en-GB" dirty="0"/>
              <a:t> </a:t>
            </a:r>
            <a:r>
              <a:rPr lang="en-GB" dirty="0" err="1"/>
              <a:t>τρό</a:t>
            </a:r>
            <a:r>
              <a:rPr lang="en-GB" dirty="0"/>
              <a:t>πο </a:t>
            </a:r>
            <a:r>
              <a:rPr lang="en-GB" dirty="0" err="1"/>
              <a:t>χρημ</a:t>
            </a:r>
            <a:r>
              <a:rPr lang="en-GB" dirty="0"/>
              <a:t>α</a:t>
            </a:r>
            <a:r>
              <a:rPr lang="en-GB" dirty="0" err="1"/>
              <a:t>τοδότησης</a:t>
            </a:r>
            <a:r>
              <a:rPr lang="en-GB" dirty="0"/>
              <a:t>, </a:t>
            </a:r>
            <a:r>
              <a:rPr lang="en-GB" dirty="0" err="1"/>
              <a:t>δηλ</a:t>
            </a:r>
            <a:r>
              <a:rPr lang="en-GB" dirty="0"/>
              <a:t>α</a:t>
            </a:r>
            <a:r>
              <a:rPr lang="en-GB" dirty="0" err="1"/>
              <a:t>δή</a:t>
            </a:r>
            <a:r>
              <a:rPr lang="en-GB" dirty="0"/>
              <a:t> από </a:t>
            </a:r>
            <a:r>
              <a:rPr lang="en-GB" dirty="0" err="1"/>
              <a:t>την</a:t>
            </a:r>
            <a:r>
              <a:rPr lang="en-GB" dirty="0"/>
              <a:t> π</a:t>
            </a:r>
            <a:r>
              <a:rPr lang="en-GB" dirty="0" err="1"/>
              <a:t>λευρά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μισθωτή</a:t>
            </a:r>
            <a:r>
              <a:rPr lang="en-GB" dirty="0"/>
              <a:t> (lessee) </a:t>
            </a:r>
            <a:r>
              <a:rPr lang="en-GB" dirty="0" err="1"/>
              <a:t>συνοψίζοντ</a:t>
            </a:r>
            <a:r>
              <a:rPr lang="en-GB" dirty="0"/>
              <a:t>αι </a:t>
            </a:r>
            <a:r>
              <a:rPr lang="en-GB" dirty="0" err="1"/>
              <a:t>στ</a:t>
            </a:r>
            <a:r>
              <a:rPr lang="en-GB" dirty="0"/>
              <a:t>α α</a:t>
            </a:r>
            <a:r>
              <a:rPr lang="en-GB" dirty="0" err="1"/>
              <a:t>κόλουθ</a:t>
            </a:r>
            <a:r>
              <a:rPr lang="en-GB" dirty="0"/>
              <a:t>α: 1) </a:t>
            </a:r>
            <a:r>
              <a:rPr lang="en-GB" dirty="0" err="1"/>
              <a:t>Άμεση</a:t>
            </a:r>
            <a:r>
              <a:rPr lang="en-GB" dirty="0"/>
              <a:t> </a:t>
            </a:r>
            <a:r>
              <a:rPr lang="en-GB" dirty="0" err="1"/>
              <a:t>χρησιμο</a:t>
            </a:r>
            <a:r>
              <a:rPr lang="en-GB" dirty="0"/>
              <a:t>π</a:t>
            </a:r>
            <a:r>
              <a:rPr lang="en-GB" dirty="0" err="1"/>
              <a:t>οίηση</a:t>
            </a:r>
            <a:r>
              <a:rPr lang="en-GB" dirty="0"/>
              <a:t> πα</a:t>
            </a:r>
            <a:r>
              <a:rPr lang="en-GB" dirty="0" err="1"/>
              <a:t>γίων</a:t>
            </a:r>
            <a:r>
              <a:rPr lang="en-GB" dirty="0"/>
              <a:t> </a:t>
            </a:r>
            <a:r>
              <a:rPr lang="en-GB" dirty="0" err="1"/>
              <a:t>στοιχείων</a:t>
            </a:r>
            <a:r>
              <a:rPr lang="en-GB" dirty="0"/>
              <a:t> Η επ</a:t>
            </a:r>
            <a:r>
              <a:rPr lang="en-GB" dirty="0" err="1"/>
              <a:t>ιχείρηση</a:t>
            </a:r>
            <a:r>
              <a:rPr lang="en-GB" dirty="0"/>
              <a:t> και ο επα</a:t>
            </a:r>
            <a:r>
              <a:rPr lang="en-GB" dirty="0" err="1"/>
              <a:t>γγελμ</a:t>
            </a:r>
            <a:r>
              <a:rPr lang="en-GB" dirty="0"/>
              <a:t>α</a:t>
            </a:r>
            <a:r>
              <a:rPr lang="en-GB" dirty="0" err="1"/>
              <a:t>τί</a:t>
            </a:r>
            <a:r>
              <a:rPr lang="en-GB" dirty="0"/>
              <a:t>ας μπ</a:t>
            </a:r>
            <a:r>
              <a:rPr lang="en-GB" dirty="0" err="1"/>
              <a:t>ορούν</a:t>
            </a:r>
            <a:r>
              <a:rPr lang="en-GB" dirty="0"/>
              <a:t> να </a:t>
            </a:r>
            <a:r>
              <a:rPr lang="en-GB" dirty="0" err="1"/>
              <a:t>χρησιμο</a:t>
            </a:r>
            <a:r>
              <a:rPr lang="en-GB" dirty="0"/>
              <a:t>π</a:t>
            </a:r>
            <a:r>
              <a:rPr lang="en-GB" dirty="0" err="1"/>
              <a:t>οιήσουν</a:t>
            </a:r>
            <a:r>
              <a:rPr lang="en-GB" dirty="0"/>
              <a:t> </a:t>
            </a:r>
            <a:r>
              <a:rPr lang="en-GB" dirty="0" err="1"/>
              <a:t>άμεσ</a:t>
            </a:r>
            <a:r>
              <a:rPr lang="en-GB" dirty="0"/>
              <a:t>α </a:t>
            </a:r>
            <a:r>
              <a:rPr lang="en-GB" dirty="0" err="1"/>
              <a:t>τον</a:t>
            </a:r>
            <a:r>
              <a:rPr lang="en-GB" dirty="0"/>
              <a:t> </a:t>
            </a:r>
            <a:r>
              <a:rPr lang="en-GB" dirty="0" err="1"/>
              <a:t>εξο</a:t>
            </a:r>
            <a:r>
              <a:rPr lang="en-GB" dirty="0"/>
              <a:t>π</a:t>
            </a:r>
            <a:r>
              <a:rPr lang="en-GB" dirty="0" err="1"/>
              <a:t>λισμό</a:t>
            </a:r>
            <a:r>
              <a:rPr lang="en-GB" dirty="0"/>
              <a:t> π</a:t>
            </a:r>
            <a:r>
              <a:rPr lang="en-GB" dirty="0" err="1"/>
              <a:t>ου</a:t>
            </a:r>
            <a:r>
              <a:rPr lang="en-GB" dirty="0"/>
              <a:t> επ</a:t>
            </a:r>
            <a:r>
              <a:rPr lang="en-GB" dirty="0" err="1"/>
              <a:t>ιθυμούν</a:t>
            </a:r>
            <a:r>
              <a:rPr lang="en-GB" dirty="0"/>
              <a:t> (</a:t>
            </a:r>
            <a:r>
              <a:rPr lang="en-GB" dirty="0" err="1"/>
              <a:t>εν</a:t>
            </a:r>
            <a:r>
              <a:rPr lang="en-GB" dirty="0"/>
              <a:t> π</a:t>
            </a:r>
            <a:r>
              <a:rPr lang="en-GB" dirty="0" err="1"/>
              <a:t>ροκειμένω</a:t>
            </a:r>
            <a:r>
              <a:rPr lang="en-GB" dirty="0"/>
              <a:t> τα π</a:t>
            </a:r>
            <a:r>
              <a:rPr lang="en-GB" dirty="0" err="1"/>
              <a:t>λοί</a:t>
            </a:r>
            <a:r>
              <a:rPr lang="en-GB" dirty="0"/>
              <a:t>α </a:t>
            </a:r>
            <a:r>
              <a:rPr lang="en-GB" dirty="0" err="1"/>
              <a:t>μετ</a:t>
            </a:r>
            <a:r>
              <a:rPr lang="en-GB" dirty="0"/>
              <a:t>α</a:t>
            </a:r>
            <a:r>
              <a:rPr lang="en-GB" dirty="0" err="1"/>
              <a:t>φοράς</a:t>
            </a:r>
            <a:r>
              <a:rPr lang="en-GB" dirty="0"/>
              <a:t> </a:t>
            </a:r>
            <a:r>
              <a:rPr lang="en-GB" dirty="0" err="1"/>
              <a:t>τσιμέντου</a:t>
            </a:r>
            <a:r>
              <a:rPr lang="en-GB" dirty="0"/>
              <a:t>), </a:t>
            </a:r>
            <a:r>
              <a:rPr lang="en-GB" dirty="0" err="1"/>
              <a:t>χωρίς</a:t>
            </a:r>
            <a:r>
              <a:rPr lang="en-GB" dirty="0"/>
              <a:t> να </a:t>
            </a:r>
            <a:r>
              <a:rPr lang="en-GB" dirty="0" err="1"/>
              <a:t>χάνουν</a:t>
            </a:r>
            <a:r>
              <a:rPr lang="en-GB" dirty="0"/>
              <a:t> </a:t>
            </a:r>
            <a:r>
              <a:rPr lang="en-GB" dirty="0" err="1"/>
              <a:t>τη</a:t>
            </a:r>
            <a:r>
              <a:rPr lang="en-GB" dirty="0"/>
              <a:t> </a:t>
            </a:r>
            <a:r>
              <a:rPr lang="en-GB" dirty="0" err="1"/>
              <a:t>χρήση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, </a:t>
            </a:r>
            <a:r>
              <a:rPr lang="en-GB" dirty="0" err="1"/>
              <a:t>μέχρι</a:t>
            </a:r>
            <a:r>
              <a:rPr lang="en-GB" dirty="0"/>
              <a:t>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τέλος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σύμ</a:t>
            </a:r>
            <a:r>
              <a:rPr lang="en-GB" dirty="0"/>
              <a:t>βα</a:t>
            </a:r>
            <a:r>
              <a:rPr lang="en-GB" dirty="0" err="1"/>
              <a:t>σης</a:t>
            </a:r>
            <a:r>
              <a:rPr lang="en-GB" dirty="0"/>
              <a:t> οπ</a:t>
            </a:r>
            <a:r>
              <a:rPr lang="en-GB" dirty="0" err="1"/>
              <a:t>ότε</a:t>
            </a:r>
            <a:r>
              <a:rPr lang="en-GB" dirty="0"/>
              <a:t> και θα επα</a:t>
            </a:r>
            <a:r>
              <a:rPr lang="en-GB" dirty="0" err="1"/>
              <a:t>νέλθει</a:t>
            </a:r>
            <a:r>
              <a:rPr lang="en-GB" dirty="0"/>
              <a:t> </a:t>
            </a:r>
            <a:r>
              <a:rPr lang="en-GB" dirty="0" err="1"/>
              <a:t>στην</a:t>
            </a:r>
            <a:r>
              <a:rPr lang="en-GB" dirty="0"/>
              <a:t> </a:t>
            </a:r>
            <a:r>
              <a:rPr lang="en-GB" dirty="0" err="1"/>
              <a:t>κυριότητά</a:t>
            </a:r>
            <a:r>
              <a:rPr lang="en-GB" dirty="0"/>
              <a:t> </a:t>
            </a:r>
            <a:r>
              <a:rPr lang="en-GB" dirty="0" err="1"/>
              <a:t>τους</a:t>
            </a:r>
            <a:r>
              <a:rPr lang="en-GB" dirty="0"/>
              <a:t>. 2) </a:t>
            </a:r>
            <a:r>
              <a:rPr lang="en-GB" dirty="0" err="1"/>
              <a:t>Ευνοϊκή</a:t>
            </a:r>
            <a:r>
              <a:rPr lang="en-GB" dirty="0"/>
              <a:t> </a:t>
            </a:r>
            <a:r>
              <a:rPr lang="en-GB" dirty="0" err="1"/>
              <a:t>φορολόγηση</a:t>
            </a:r>
            <a:r>
              <a:rPr lang="en-GB" dirty="0"/>
              <a:t>, π</a:t>
            </a:r>
            <a:r>
              <a:rPr lang="en-GB" dirty="0" err="1"/>
              <a:t>ροσφορά</a:t>
            </a:r>
            <a:r>
              <a:rPr lang="en-GB" dirty="0"/>
              <a:t> </a:t>
            </a:r>
            <a:r>
              <a:rPr lang="en-GB" dirty="0" err="1"/>
              <a:t>φορολογικών</a:t>
            </a:r>
            <a:r>
              <a:rPr lang="en-GB" dirty="0"/>
              <a:t> </a:t>
            </a:r>
            <a:r>
              <a:rPr lang="en-GB" dirty="0" err="1"/>
              <a:t>ελ</a:t>
            </a:r>
            <a:r>
              <a:rPr lang="en-GB" dirty="0"/>
              <a:t>α</a:t>
            </a:r>
            <a:r>
              <a:rPr lang="en-GB" dirty="0" err="1"/>
              <a:t>φρύνσεων</a:t>
            </a:r>
            <a:r>
              <a:rPr lang="en-GB" dirty="0"/>
              <a:t> </a:t>
            </a:r>
            <a:r>
              <a:rPr lang="en-GB" dirty="0" err="1"/>
              <a:t>Έν</a:t>
            </a:r>
            <a:r>
              <a:rPr lang="en-GB" dirty="0"/>
              <a:t>α </a:t>
            </a:r>
            <a:r>
              <a:rPr lang="en-GB" dirty="0" err="1"/>
              <a:t>σημ</a:t>
            </a:r>
            <a:r>
              <a:rPr lang="en-GB" dirty="0"/>
              <a:t>α</a:t>
            </a:r>
            <a:r>
              <a:rPr lang="en-GB" dirty="0" err="1"/>
              <a:t>ντικό</a:t>
            </a:r>
            <a:r>
              <a:rPr lang="en-GB" dirty="0"/>
              <a:t> π</a:t>
            </a:r>
            <a:r>
              <a:rPr lang="en-GB" dirty="0" err="1"/>
              <a:t>λεονέκτημ</a:t>
            </a:r>
            <a:r>
              <a:rPr lang="en-GB" dirty="0"/>
              <a:t>α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συγκεκριμένου</a:t>
            </a:r>
            <a:r>
              <a:rPr lang="en-GB" dirty="0"/>
              <a:t> </a:t>
            </a:r>
            <a:r>
              <a:rPr lang="en-GB" dirty="0" err="1"/>
              <a:t>μοντέλου</a:t>
            </a:r>
            <a:r>
              <a:rPr lang="en-GB" dirty="0"/>
              <a:t> </a:t>
            </a:r>
            <a:r>
              <a:rPr lang="en-GB" dirty="0" err="1"/>
              <a:t>χρημ</a:t>
            </a:r>
            <a:r>
              <a:rPr lang="en-GB" dirty="0"/>
              <a:t>α</a:t>
            </a:r>
            <a:r>
              <a:rPr lang="en-GB" dirty="0" err="1"/>
              <a:t>τοδότησης</a:t>
            </a:r>
            <a:r>
              <a:rPr lang="en-GB" dirty="0"/>
              <a:t> </a:t>
            </a:r>
            <a:r>
              <a:rPr lang="en-GB" dirty="0" err="1"/>
              <a:t>είν</a:t>
            </a:r>
            <a:r>
              <a:rPr lang="en-GB" dirty="0"/>
              <a:t>αι και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γεγονός</a:t>
            </a:r>
            <a:r>
              <a:rPr lang="en-GB" dirty="0"/>
              <a:t> </a:t>
            </a:r>
            <a:r>
              <a:rPr lang="en-GB" dirty="0" err="1"/>
              <a:t>ότι</a:t>
            </a:r>
            <a:r>
              <a:rPr lang="en-GB" dirty="0"/>
              <a:t> </a:t>
            </a:r>
            <a:r>
              <a:rPr lang="en-GB" dirty="0" err="1"/>
              <a:t>εξ</a:t>
            </a:r>
            <a:r>
              <a:rPr lang="en-GB" dirty="0"/>
              <a:t>α</a:t>
            </a:r>
            <a:r>
              <a:rPr lang="en-GB" dirty="0" err="1"/>
              <a:t>σφ</a:t>
            </a:r>
            <a:r>
              <a:rPr lang="en-GB" dirty="0"/>
              <a:t>α</a:t>
            </a:r>
            <a:r>
              <a:rPr lang="en-GB" dirty="0" err="1"/>
              <a:t>λίζει</a:t>
            </a:r>
            <a:r>
              <a:rPr lang="en-GB" dirty="0"/>
              <a:t> </a:t>
            </a:r>
            <a:r>
              <a:rPr lang="en-GB" dirty="0" err="1"/>
              <a:t>φορολογικές</a:t>
            </a:r>
            <a:r>
              <a:rPr lang="en-GB" dirty="0"/>
              <a:t> </a:t>
            </a:r>
            <a:r>
              <a:rPr lang="en-GB" dirty="0" err="1"/>
              <a:t>ελ</a:t>
            </a:r>
            <a:r>
              <a:rPr lang="en-GB" dirty="0"/>
              <a:t>α</a:t>
            </a:r>
            <a:r>
              <a:rPr lang="en-GB" dirty="0" err="1"/>
              <a:t>φρύνσεις</a:t>
            </a:r>
            <a:r>
              <a:rPr lang="en-GB" dirty="0"/>
              <a:t> </a:t>
            </a:r>
            <a:r>
              <a:rPr lang="en-GB" dirty="0" err="1"/>
              <a:t>στο</a:t>
            </a:r>
            <a:r>
              <a:rPr lang="en-GB" dirty="0"/>
              <a:t> </a:t>
            </a:r>
            <a:r>
              <a:rPr lang="en-GB" dirty="0" err="1"/>
              <a:t>μισθωτή</a:t>
            </a:r>
            <a:r>
              <a:rPr lang="en-GB" dirty="0"/>
              <a:t>, </a:t>
            </a:r>
            <a:r>
              <a:rPr lang="en-GB" dirty="0" err="1"/>
              <a:t>οι</a:t>
            </a:r>
            <a:r>
              <a:rPr lang="en-GB" dirty="0"/>
              <a:t> οπ</a:t>
            </a:r>
            <a:r>
              <a:rPr lang="en-GB" dirty="0" err="1"/>
              <a:t>οίες</a:t>
            </a:r>
            <a:r>
              <a:rPr lang="en-GB" dirty="0"/>
              <a:t> </a:t>
            </a:r>
            <a:r>
              <a:rPr lang="en-GB" dirty="0" err="1"/>
              <a:t>με</a:t>
            </a:r>
            <a:r>
              <a:rPr lang="en-GB" dirty="0"/>
              <a:t> </a:t>
            </a:r>
            <a:r>
              <a:rPr lang="en-GB" dirty="0" err="1"/>
              <a:t>τη</a:t>
            </a:r>
            <a:r>
              <a:rPr lang="en-GB" dirty="0"/>
              <a:t> </a:t>
            </a:r>
            <a:r>
              <a:rPr lang="en-GB" dirty="0" err="1"/>
              <a:t>σειρά</a:t>
            </a:r>
            <a:r>
              <a:rPr lang="en-GB" dirty="0"/>
              <a:t> </a:t>
            </a:r>
            <a:r>
              <a:rPr lang="en-GB" dirty="0" err="1"/>
              <a:t>τους</a:t>
            </a:r>
            <a:r>
              <a:rPr lang="en-GB" dirty="0"/>
              <a:t> – και α</a:t>
            </a:r>
            <a:r>
              <a:rPr lang="en-GB" dirty="0" err="1"/>
              <a:t>νάλογ</a:t>
            </a:r>
            <a:r>
              <a:rPr lang="en-GB" dirty="0"/>
              <a:t>α </a:t>
            </a:r>
            <a:r>
              <a:rPr lang="en-GB" dirty="0" err="1"/>
              <a:t>με</a:t>
            </a:r>
            <a:r>
              <a:rPr lang="en-GB" dirty="0"/>
              <a:t> </a:t>
            </a:r>
            <a:r>
              <a:rPr lang="en-GB" dirty="0" err="1"/>
              <a:t>το</a:t>
            </a:r>
            <a:r>
              <a:rPr lang="en-GB" dirty="0"/>
              <a:t> π</a:t>
            </a:r>
            <a:r>
              <a:rPr lang="en-GB" dirty="0" err="1"/>
              <a:t>ρόγρ</a:t>
            </a:r>
            <a:r>
              <a:rPr lang="en-GB" dirty="0"/>
              <a:t>α</a:t>
            </a:r>
            <a:r>
              <a:rPr lang="en-GB" dirty="0" err="1"/>
              <a:t>μμ</a:t>
            </a:r>
            <a:r>
              <a:rPr lang="en-GB" dirty="0"/>
              <a:t>α αποπ</a:t>
            </a:r>
            <a:r>
              <a:rPr lang="en-GB" dirty="0" err="1"/>
              <a:t>ληρωμής</a:t>
            </a:r>
            <a:r>
              <a:rPr lang="en-GB" dirty="0"/>
              <a:t> π</a:t>
            </a:r>
            <a:r>
              <a:rPr lang="en-GB" dirty="0" err="1"/>
              <a:t>ου</a:t>
            </a:r>
            <a:r>
              <a:rPr lang="en-GB" dirty="0"/>
              <a:t> </a:t>
            </a:r>
            <a:r>
              <a:rPr lang="en-GB" dirty="0" err="1"/>
              <a:t>έχει</a:t>
            </a:r>
            <a:r>
              <a:rPr lang="en-GB" dirty="0"/>
              <a:t> επ</a:t>
            </a:r>
            <a:r>
              <a:rPr lang="en-GB" dirty="0" err="1"/>
              <a:t>ιλεγεί</a:t>
            </a:r>
            <a:r>
              <a:rPr lang="en-GB" dirty="0"/>
              <a:t> – </a:t>
            </a:r>
            <a:r>
              <a:rPr lang="en-GB" dirty="0" err="1"/>
              <a:t>οδηγούν</a:t>
            </a:r>
            <a:r>
              <a:rPr lang="en-GB" dirty="0"/>
              <a:t> </a:t>
            </a:r>
            <a:r>
              <a:rPr lang="en-GB" dirty="0" err="1"/>
              <a:t>σε</a:t>
            </a:r>
            <a:r>
              <a:rPr lang="en-GB" dirty="0"/>
              <a:t> α</a:t>
            </a:r>
            <a:r>
              <a:rPr lang="en-GB" dirty="0" err="1"/>
              <a:t>ντίστοιχη</a:t>
            </a:r>
            <a:r>
              <a:rPr lang="en-GB" dirty="0"/>
              <a:t> </a:t>
            </a:r>
            <a:r>
              <a:rPr lang="en-GB" dirty="0" err="1"/>
              <a:t>μείωση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χρημ</a:t>
            </a:r>
            <a:r>
              <a:rPr lang="en-GB" dirty="0"/>
              <a:t>α</a:t>
            </a:r>
            <a:r>
              <a:rPr lang="en-GB" dirty="0" err="1"/>
              <a:t>τοοικονομικού</a:t>
            </a:r>
            <a:r>
              <a:rPr lang="en-GB" dirty="0"/>
              <a:t> </a:t>
            </a:r>
            <a:r>
              <a:rPr lang="en-GB" dirty="0" err="1"/>
              <a:t>κόστους</a:t>
            </a:r>
            <a:r>
              <a:rPr lang="en-GB" dirty="0"/>
              <a:t>. </a:t>
            </a:r>
            <a:r>
              <a:rPr lang="en-GB" dirty="0" err="1"/>
              <a:t>Σημειώνετ</a:t>
            </a:r>
            <a:r>
              <a:rPr lang="en-GB" dirty="0"/>
              <a:t>αι </a:t>
            </a:r>
            <a:r>
              <a:rPr lang="en-GB" dirty="0" err="1"/>
              <a:t>ότι</a:t>
            </a:r>
            <a:r>
              <a:rPr lang="en-GB" dirty="0"/>
              <a:t> τα </a:t>
            </a:r>
            <a:r>
              <a:rPr lang="en-GB" dirty="0" err="1"/>
              <a:t>μισθώμ</a:t>
            </a:r>
            <a:r>
              <a:rPr lang="en-GB" dirty="0"/>
              <a:t>ατα π</a:t>
            </a:r>
            <a:r>
              <a:rPr lang="en-GB" dirty="0" err="1"/>
              <a:t>ου</a:t>
            </a:r>
            <a:r>
              <a:rPr lang="en-GB" dirty="0"/>
              <a:t> καταβ</a:t>
            </a:r>
            <a:r>
              <a:rPr lang="en-GB" dirty="0" err="1"/>
              <a:t>άλλοντ</a:t>
            </a:r>
            <a:r>
              <a:rPr lang="en-GB" dirty="0"/>
              <a:t>αι </a:t>
            </a:r>
            <a:r>
              <a:rPr lang="en-GB" dirty="0" err="1"/>
              <a:t>στην</a:t>
            </a:r>
            <a:r>
              <a:rPr lang="en-GB" dirty="0"/>
              <a:t> </a:t>
            </a:r>
            <a:r>
              <a:rPr lang="en-GB" dirty="0" err="1"/>
              <a:t>ετ</a:t>
            </a:r>
            <a:r>
              <a:rPr lang="en-GB" dirty="0"/>
              <a:t>α</a:t>
            </a:r>
            <a:r>
              <a:rPr lang="en-GB" dirty="0" err="1"/>
              <a:t>ιρί</a:t>
            </a:r>
            <a:r>
              <a:rPr lang="en-GB" dirty="0"/>
              <a:t>α leasing </a:t>
            </a:r>
            <a:r>
              <a:rPr lang="en-GB" dirty="0" err="1"/>
              <a:t>γι</a:t>
            </a:r>
            <a:r>
              <a:rPr lang="en-GB" dirty="0"/>
              <a:t>α </a:t>
            </a:r>
            <a:r>
              <a:rPr lang="en-GB" dirty="0" err="1"/>
              <a:t>τον</a:t>
            </a:r>
            <a:r>
              <a:rPr lang="en-GB" dirty="0"/>
              <a:t> </a:t>
            </a:r>
            <a:r>
              <a:rPr lang="en-GB" dirty="0" err="1"/>
              <a:t>εξο</a:t>
            </a:r>
            <a:r>
              <a:rPr lang="en-GB" dirty="0"/>
              <a:t>π</a:t>
            </a:r>
            <a:r>
              <a:rPr lang="en-GB" dirty="0" err="1"/>
              <a:t>λισμό</a:t>
            </a:r>
            <a:r>
              <a:rPr lang="en-GB" dirty="0"/>
              <a:t> και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τμήμ</a:t>
            </a:r>
            <a:r>
              <a:rPr lang="en-GB" dirty="0"/>
              <a:t>α </a:t>
            </a:r>
            <a:r>
              <a:rPr lang="en-GB" dirty="0" err="1"/>
              <a:t>των</a:t>
            </a:r>
            <a:r>
              <a:rPr lang="en-GB" dirty="0"/>
              <a:t> </a:t>
            </a:r>
            <a:r>
              <a:rPr lang="en-GB" dirty="0" err="1"/>
              <a:t>μισθωμάτων</a:t>
            </a:r>
            <a:r>
              <a:rPr lang="en-GB" dirty="0"/>
              <a:t> π</a:t>
            </a:r>
            <a:r>
              <a:rPr lang="en-GB" dirty="0" err="1"/>
              <a:t>ου</a:t>
            </a:r>
            <a:r>
              <a:rPr lang="en-GB" dirty="0"/>
              <a:t> α</a:t>
            </a:r>
            <a:r>
              <a:rPr lang="en-GB" dirty="0" err="1"/>
              <a:t>φορά</a:t>
            </a:r>
            <a:r>
              <a:rPr lang="en-GB" dirty="0"/>
              <a:t> </a:t>
            </a:r>
            <a:r>
              <a:rPr lang="en-GB" dirty="0" err="1"/>
              <a:t>σε</a:t>
            </a:r>
            <a:r>
              <a:rPr lang="en-GB" dirty="0"/>
              <a:t> </a:t>
            </a:r>
            <a:r>
              <a:rPr lang="en-GB" dirty="0" err="1"/>
              <a:t>κτίριο</a:t>
            </a:r>
            <a:r>
              <a:rPr lang="en-GB" dirty="0"/>
              <a:t> </a:t>
            </a:r>
            <a:r>
              <a:rPr lang="en-GB" dirty="0" err="1"/>
              <a:t>θεωρούντ</a:t>
            </a:r>
            <a:r>
              <a:rPr lang="en-GB" dirty="0"/>
              <a:t>αι δαπ</a:t>
            </a:r>
            <a:r>
              <a:rPr lang="en-GB" dirty="0" err="1"/>
              <a:t>άνες</a:t>
            </a:r>
            <a:r>
              <a:rPr lang="en-GB" dirty="0"/>
              <a:t> και </a:t>
            </a:r>
            <a:r>
              <a:rPr lang="en-GB" dirty="0" err="1"/>
              <a:t>ως</a:t>
            </a:r>
            <a:r>
              <a:rPr lang="en-GB" dirty="0"/>
              <a:t> </a:t>
            </a:r>
            <a:r>
              <a:rPr lang="en-GB" dirty="0" err="1"/>
              <a:t>εκ</a:t>
            </a:r>
            <a:r>
              <a:rPr lang="en-GB" dirty="0"/>
              <a:t> </a:t>
            </a:r>
            <a:r>
              <a:rPr lang="en-GB" dirty="0" err="1"/>
              <a:t>τούτου</a:t>
            </a:r>
            <a:r>
              <a:rPr lang="en-GB" dirty="0"/>
              <a:t> </a:t>
            </a:r>
            <a:r>
              <a:rPr lang="en-GB" dirty="0" err="1"/>
              <a:t>μειώνουν</a:t>
            </a:r>
            <a:r>
              <a:rPr lang="en-GB" dirty="0"/>
              <a:t>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φορολογικό</a:t>
            </a:r>
            <a:r>
              <a:rPr lang="en-GB" dirty="0"/>
              <a:t> </a:t>
            </a:r>
            <a:r>
              <a:rPr lang="en-GB" dirty="0" err="1"/>
              <a:t>εισόδημ</a:t>
            </a:r>
            <a:r>
              <a:rPr lang="en-GB" dirty="0"/>
              <a:t>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3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>
            <a:extLst>
              <a:ext uri="{FF2B5EF4-FFF2-40B4-BE49-F238E27FC236}">
                <a16:creationId xmlns:a16="http://schemas.microsoft.com/office/drawing/2014/main" id="{ED8A575D-537B-ED40-B597-D9C50CB43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142875"/>
            <a:ext cx="11126787" cy="603408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l-GR"/>
              <a:t>Το ναυλοσύμφωνο (</a:t>
            </a:r>
            <a:r>
              <a:rPr lang="af-ZA" dirty="0" err="1"/>
              <a:t>charterparty</a:t>
            </a:r>
            <a:r>
              <a:rPr lang="af-ZA"/>
              <a:t>) </a:t>
            </a:r>
            <a:r>
              <a:rPr lang="el-GR"/>
              <a:t>είναι μια σύμβαση στην οποία οι</a:t>
            </a:r>
          </a:p>
          <a:p>
            <a:pPr marL="0" indent="0">
              <a:buNone/>
            </a:pPr>
            <a:r>
              <a:rPr lang="el-GR"/>
              <a:t>διαπραγματεύσεις γίνονται στην ελεύθερη αγορά και στηρίζονται στον νόμο της</a:t>
            </a:r>
          </a:p>
          <a:p>
            <a:pPr marL="0" indent="0">
              <a:buNone/>
            </a:pPr>
            <a:r>
              <a:rPr lang="el-GR"/>
              <a:t>προσφοράς και της ζήτησης. Η διαπραγματευτική δύναμη των αντισυμβαλλόμενων</a:t>
            </a:r>
            <a:r>
              <a:rPr lang="el-GR" dirty="0"/>
              <a:t> </a:t>
            </a:r>
            <a:r>
              <a:rPr lang="el-GR"/>
              <a:t>εξαρτάται από την τρέχουσα κατάσταση της αγοράς. Στην πράξη, ωστόσο τα</a:t>
            </a:r>
            <a:r>
              <a:rPr lang="el-GR" dirty="0"/>
              <a:t> </a:t>
            </a:r>
            <a:r>
              <a:rPr lang="el-GR"/>
              <a:t>ναυλοσύμφωνα είναι τυποποιημένα και συνήθως προσθέτουν ή αφαιρούν από αυτά</a:t>
            </a:r>
            <a:r>
              <a:rPr lang="el-GR" dirty="0"/>
              <a:t> </a:t>
            </a:r>
            <a:r>
              <a:rPr lang="el-GR"/>
              <a:t>ρήτρες, σύμφωνα με τις ανάγκες του εκναυλωτή και του ναυλωτή. Ο σκοπός των</a:t>
            </a:r>
            <a:r>
              <a:rPr lang="el-GR" dirty="0"/>
              <a:t> </a:t>
            </a:r>
            <a:r>
              <a:rPr lang="el-GR"/>
              <a:t>τυποποιημένων </a:t>
            </a:r>
            <a:r>
              <a:rPr lang="el-GR" dirty="0" err="1"/>
              <a:t>ναυλοσύμφωνων</a:t>
            </a:r>
            <a:r>
              <a:rPr lang="el-GR"/>
              <a:t> είναι να τυποποιήσει τους όρους που συχνά</a:t>
            </a:r>
            <a:r>
              <a:rPr lang="el-GR" dirty="0"/>
              <a:t> </a:t>
            </a:r>
            <a:r>
              <a:rPr lang="el-GR"/>
              <a:t>χρησιμοποιούνται στα συμβόλαια, ανεξάρτητα από το είδος του φορτίου και </a:t>
            </a:r>
            <a:r>
              <a:rPr lang="el-GR" dirty="0" err="1"/>
              <a:t>ναεπιταχύνει</a:t>
            </a:r>
            <a:r>
              <a:rPr lang="el-GR"/>
              <a:t> τη σχετική διαδικασία, δεδομένου ότι το μόνο που απαιτείται είναι να</a:t>
            </a:r>
          </a:p>
          <a:p>
            <a:pPr marL="0" indent="0">
              <a:buNone/>
            </a:pPr>
            <a:r>
              <a:rPr lang="el-GR"/>
              <a:t>συμπληρωθούν τα κενά του </a:t>
            </a:r>
            <a:r>
              <a:rPr lang="el-GR" dirty="0" err="1"/>
              <a:t>ναυλοσύμφωνου</a:t>
            </a:r>
            <a:r>
              <a:rPr lang="el-GR"/>
              <a:t> π.χ. το όνομα του πλοίου και τα</a:t>
            </a:r>
          </a:p>
          <a:p>
            <a:pPr marL="0" indent="0">
              <a:buNone/>
            </a:pPr>
            <a:r>
              <a:rPr lang="el-GR"/>
              <a:t>χαρακτηριστικά του, τα λιμάνια φορτοεκφόρτωσης κ.α..</a:t>
            </a:r>
          </a:p>
        </p:txBody>
      </p:sp>
    </p:spTree>
    <p:extLst>
      <p:ext uri="{BB962C8B-B14F-4D97-AF65-F5344CB8AC3E}">
        <p14:creationId xmlns:p14="http://schemas.microsoft.com/office/powerpoint/2010/main" val="3632605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D32C94FF-607F-46C1-9568-7A5D30992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13" y="163513"/>
            <a:ext cx="11934825" cy="62403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Επιπ</a:t>
            </a:r>
            <a:r>
              <a:rPr lang="en-GB" dirty="0" err="1"/>
              <a:t>λέον</a:t>
            </a:r>
            <a:r>
              <a:rPr lang="en-GB" dirty="0"/>
              <a:t>, </a:t>
            </a:r>
            <a:r>
              <a:rPr lang="en-GB" dirty="0" err="1"/>
              <a:t>μετά</a:t>
            </a:r>
            <a:r>
              <a:rPr lang="en-GB" dirty="0"/>
              <a:t> </a:t>
            </a:r>
            <a:r>
              <a:rPr lang="en-GB" dirty="0" err="1"/>
              <a:t>τη</a:t>
            </a:r>
            <a:r>
              <a:rPr lang="en-GB" dirty="0"/>
              <a:t> </a:t>
            </a:r>
            <a:r>
              <a:rPr lang="en-GB" dirty="0" err="1"/>
              <a:t>λήξη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μισθωτικής</a:t>
            </a:r>
            <a:r>
              <a:rPr lang="en-GB" dirty="0"/>
              <a:t> π</a:t>
            </a:r>
            <a:r>
              <a:rPr lang="en-GB" dirty="0" err="1"/>
              <a:t>εριόδου</a:t>
            </a:r>
            <a:r>
              <a:rPr lang="en-GB" dirty="0"/>
              <a:t> ο επ</a:t>
            </a:r>
            <a:r>
              <a:rPr lang="en-GB" dirty="0" err="1"/>
              <a:t>ενδυτής</a:t>
            </a:r>
            <a:r>
              <a:rPr lang="en-GB" dirty="0"/>
              <a:t> απ</a:t>
            </a:r>
            <a:r>
              <a:rPr lang="en-GB" dirty="0" err="1"/>
              <a:t>οκτά</a:t>
            </a:r>
            <a:r>
              <a:rPr lang="en-GB" dirty="0"/>
              <a:t> </a:t>
            </a:r>
            <a:r>
              <a:rPr lang="en-GB" dirty="0" err="1"/>
              <a:t>την</a:t>
            </a:r>
            <a:r>
              <a:rPr lang="en-GB" dirty="0"/>
              <a:t> </a:t>
            </a:r>
            <a:r>
              <a:rPr lang="en-GB" dirty="0" err="1"/>
              <a:t>κυριότητ</a:t>
            </a:r>
            <a:r>
              <a:rPr lang="en-GB" dirty="0"/>
              <a:t>α </a:t>
            </a:r>
            <a:r>
              <a:rPr lang="en-GB" dirty="0" err="1"/>
              <a:t>του</a:t>
            </a:r>
            <a:r>
              <a:rPr lang="en-GB" dirty="0"/>
              <a:t> πα</a:t>
            </a:r>
            <a:r>
              <a:rPr lang="en-GB" dirty="0" err="1"/>
              <a:t>γίου</a:t>
            </a:r>
            <a:r>
              <a:rPr lang="en-GB" dirty="0"/>
              <a:t> </a:t>
            </a:r>
            <a:r>
              <a:rPr lang="en-GB" dirty="0" err="1"/>
              <a:t>στοιχείου</a:t>
            </a:r>
            <a:r>
              <a:rPr lang="en-GB" dirty="0"/>
              <a:t> </a:t>
            </a:r>
            <a:r>
              <a:rPr lang="en-GB" dirty="0" err="1"/>
              <a:t>έν</a:t>
            </a:r>
            <a:r>
              <a:rPr lang="en-GB" dirty="0"/>
              <a:t>α</a:t>
            </a:r>
            <a:r>
              <a:rPr lang="en-GB" dirty="0" err="1"/>
              <a:t>ντι</a:t>
            </a:r>
            <a:r>
              <a:rPr lang="en-GB" dirty="0"/>
              <a:t> π</a:t>
            </a:r>
            <a:r>
              <a:rPr lang="en-GB" dirty="0" err="1"/>
              <a:t>ροσυμφωνημένου</a:t>
            </a:r>
            <a:r>
              <a:rPr lang="en-GB" dirty="0"/>
              <a:t> </a:t>
            </a:r>
            <a:r>
              <a:rPr lang="en-GB" dirty="0" err="1"/>
              <a:t>τιμήμ</a:t>
            </a:r>
            <a:r>
              <a:rPr lang="en-GB" dirty="0"/>
              <a:t>α</a:t>
            </a:r>
            <a:r>
              <a:rPr lang="en-GB" dirty="0" err="1"/>
              <a:t>τος</a:t>
            </a:r>
            <a:r>
              <a:rPr lang="en-GB" dirty="0"/>
              <a:t>, </a:t>
            </a:r>
            <a:r>
              <a:rPr lang="en-GB" dirty="0" err="1"/>
              <a:t>χωρίς</a:t>
            </a:r>
            <a:r>
              <a:rPr lang="en-GB" dirty="0"/>
              <a:t> </a:t>
            </a:r>
            <a:r>
              <a:rPr lang="en-GB" dirty="0" err="1"/>
              <a:t>όμως</a:t>
            </a:r>
            <a:r>
              <a:rPr lang="en-GB" dirty="0"/>
              <a:t> να υπ</a:t>
            </a:r>
            <a:r>
              <a:rPr lang="en-GB" dirty="0" err="1"/>
              <a:t>οχρεούτ</a:t>
            </a:r>
            <a:r>
              <a:rPr lang="en-GB" dirty="0"/>
              <a:t>αι να π</a:t>
            </a:r>
            <a:r>
              <a:rPr lang="en-GB" dirty="0" err="1"/>
              <a:t>ληρώσει</a:t>
            </a:r>
            <a:r>
              <a:rPr lang="en-GB" dirty="0"/>
              <a:t> </a:t>
            </a:r>
            <a:r>
              <a:rPr lang="en-GB" dirty="0" err="1"/>
              <a:t>φόρο</a:t>
            </a:r>
            <a:r>
              <a:rPr lang="en-GB" dirty="0"/>
              <a:t> </a:t>
            </a:r>
            <a:r>
              <a:rPr lang="en-GB" dirty="0" err="1"/>
              <a:t>μετ</a:t>
            </a:r>
            <a:r>
              <a:rPr lang="en-GB" dirty="0"/>
              <a:t>αβίβα</a:t>
            </a:r>
            <a:r>
              <a:rPr lang="en-GB" dirty="0" err="1"/>
              <a:t>σης</a:t>
            </a:r>
            <a:r>
              <a:rPr lang="en-GB" dirty="0"/>
              <a:t> (ΦΜΑ). 3) Ο </a:t>
            </a:r>
            <a:r>
              <a:rPr lang="en-GB" dirty="0" err="1"/>
              <a:t>μισθωτής</a:t>
            </a:r>
            <a:r>
              <a:rPr lang="en-GB" dirty="0"/>
              <a:t> </a:t>
            </a:r>
            <a:r>
              <a:rPr lang="en-GB" dirty="0" err="1"/>
              <a:t>εμφ</a:t>
            </a:r>
            <a:r>
              <a:rPr lang="en-GB" dirty="0"/>
              <a:t>α</a:t>
            </a:r>
            <a:r>
              <a:rPr lang="en-GB" dirty="0" err="1"/>
              <a:t>νίζετ</a:t>
            </a:r>
            <a:r>
              <a:rPr lang="en-GB" dirty="0"/>
              <a:t>αι να </a:t>
            </a:r>
            <a:r>
              <a:rPr lang="en-GB" dirty="0" err="1"/>
              <a:t>έχει</a:t>
            </a:r>
            <a:r>
              <a:rPr lang="en-GB" dirty="0"/>
              <a:t> </a:t>
            </a:r>
            <a:r>
              <a:rPr lang="en-GB" dirty="0" err="1"/>
              <a:t>λιγότερες</a:t>
            </a:r>
            <a:r>
              <a:rPr lang="en-GB" dirty="0"/>
              <a:t> «υπ</a:t>
            </a:r>
            <a:r>
              <a:rPr lang="en-GB" dirty="0" err="1"/>
              <a:t>οχρεώσεις</a:t>
            </a:r>
            <a:r>
              <a:rPr lang="en-GB" dirty="0"/>
              <a:t>» Κα</a:t>
            </a:r>
            <a:r>
              <a:rPr lang="en-GB" dirty="0" err="1"/>
              <a:t>θώς</a:t>
            </a:r>
            <a:r>
              <a:rPr lang="en-GB" dirty="0"/>
              <a:t> ο </a:t>
            </a:r>
            <a:r>
              <a:rPr lang="en-GB" dirty="0" err="1"/>
              <a:t>μισθωτής</a:t>
            </a:r>
            <a:r>
              <a:rPr lang="en-GB" dirty="0"/>
              <a:t> </a:t>
            </a:r>
            <a:r>
              <a:rPr lang="en-GB" dirty="0" err="1"/>
              <a:t>δεν</a:t>
            </a:r>
            <a:r>
              <a:rPr lang="en-GB" dirty="0"/>
              <a:t> υπ</a:t>
            </a:r>
            <a:r>
              <a:rPr lang="en-GB" dirty="0" err="1"/>
              <a:t>οχρεούτ</a:t>
            </a:r>
            <a:r>
              <a:rPr lang="en-GB" dirty="0"/>
              <a:t>αι να </a:t>
            </a:r>
            <a:r>
              <a:rPr lang="en-GB" dirty="0" err="1"/>
              <a:t>εμφ</a:t>
            </a:r>
            <a:r>
              <a:rPr lang="en-GB" dirty="0"/>
              <a:t>α</a:t>
            </a:r>
            <a:r>
              <a:rPr lang="en-GB" dirty="0" err="1"/>
              <a:t>νίζει</a:t>
            </a:r>
            <a:r>
              <a:rPr lang="en-GB" dirty="0"/>
              <a:t>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στοιχείο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π</a:t>
            </a:r>
            <a:r>
              <a:rPr lang="en-GB" dirty="0" err="1"/>
              <a:t>άγιου</a:t>
            </a:r>
            <a:r>
              <a:rPr lang="en-GB" dirty="0"/>
              <a:t> </a:t>
            </a:r>
            <a:r>
              <a:rPr lang="en-GB" dirty="0" err="1"/>
              <a:t>ενεργητικού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(</a:t>
            </a:r>
            <a:r>
              <a:rPr lang="en-GB" dirty="0" err="1"/>
              <a:t>δηλ</a:t>
            </a:r>
            <a:r>
              <a:rPr lang="en-GB" dirty="0"/>
              <a:t>α</a:t>
            </a:r>
            <a:r>
              <a:rPr lang="en-GB" dirty="0" err="1"/>
              <a:t>δή</a:t>
            </a:r>
            <a:r>
              <a:rPr lang="en-GB" dirty="0"/>
              <a:t> τα π</a:t>
            </a:r>
            <a:r>
              <a:rPr lang="en-GB" dirty="0" err="1"/>
              <a:t>λοί</a:t>
            </a:r>
            <a:r>
              <a:rPr lang="en-GB" dirty="0"/>
              <a:t>α) </a:t>
            </a:r>
            <a:r>
              <a:rPr lang="en-GB" dirty="0" err="1"/>
              <a:t>στις</a:t>
            </a:r>
            <a:r>
              <a:rPr lang="en-GB" dirty="0"/>
              <a:t> </a:t>
            </a:r>
            <a:r>
              <a:rPr lang="en-GB" dirty="0" err="1"/>
              <a:t>λογιστικές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κατα</a:t>
            </a:r>
            <a:r>
              <a:rPr lang="en-GB" dirty="0" err="1"/>
              <a:t>στάσεις</a:t>
            </a:r>
            <a:r>
              <a:rPr lang="en-GB" dirty="0"/>
              <a:t>, α</a:t>
            </a:r>
            <a:r>
              <a:rPr lang="en-GB" dirty="0" err="1"/>
              <a:t>λλά</a:t>
            </a:r>
            <a:r>
              <a:rPr lang="en-GB" dirty="0"/>
              <a:t> </a:t>
            </a:r>
            <a:r>
              <a:rPr lang="en-GB" dirty="0" err="1"/>
              <a:t>ούτε</a:t>
            </a:r>
            <a:r>
              <a:rPr lang="en-GB" dirty="0"/>
              <a:t> και </a:t>
            </a:r>
            <a:r>
              <a:rPr lang="en-GB" dirty="0" err="1"/>
              <a:t>τις</a:t>
            </a:r>
            <a:r>
              <a:rPr lang="en-GB" dirty="0"/>
              <a:t> </a:t>
            </a:r>
            <a:r>
              <a:rPr lang="en-GB" dirty="0" err="1"/>
              <a:t>μελλοντικές</a:t>
            </a:r>
            <a:r>
              <a:rPr lang="en-GB" dirty="0"/>
              <a:t> π</a:t>
            </a:r>
            <a:r>
              <a:rPr lang="en-GB" dirty="0" err="1"/>
              <a:t>ληρωμές</a:t>
            </a:r>
            <a:r>
              <a:rPr lang="en-GB" dirty="0"/>
              <a:t> </a:t>
            </a:r>
            <a:r>
              <a:rPr lang="en-GB" dirty="0" err="1"/>
              <a:t>των</a:t>
            </a:r>
            <a:r>
              <a:rPr lang="en-GB" dirty="0"/>
              <a:t> </a:t>
            </a:r>
            <a:r>
              <a:rPr lang="en-GB" dirty="0" err="1"/>
              <a:t>μισθωμάτων</a:t>
            </a:r>
            <a:r>
              <a:rPr lang="en-GB" dirty="0"/>
              <a:t> </a:t>
            </a:r>
            <a:r>
              <a:rPr lang="en-GB" dirty="0" err="1"/>
              <a:t>στο</a:t>
            </a:r>
            <a:r>
              <a:rPr lang="en-GB" dirty="0"/>
              <a:t> πα</a:t>
            </a:r>
            <a:r>
              <a:rPr lang="en-GB" dirty="0" err="1"/>
              <a:t>θητικό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ισολογισμού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, </a:t>
            </a:r>
            <a:r>
              <a:rPr lang="en-GB" dirty="0" err="1"/>
              <a:t>εμφ</a:t>
            </a:r>
            <a:r>
              <a:rPr lang="en-GB" dirty="0"/>
              <a:t>α</a:t>
            </a:r>
            <a:r>
              <a:rPr lang="en-GB" dirty="0" err="1"/>
              <a:t>νίζετ</a:t>
            </a:r>
            <a:r>
              <a:rPr lang="en-GB" dirty="0"/>
              <a:t>αι </a:t>
            </a:r>
            <a:r>
              <a:rPr lang="en-GB" dirty="0" err="1"/>
              <a:t>ως</a:t>
            </a:r>
            <a:r>
              <a:rPr lang="en-GB" dirty="0"/>
              <a:t> </a:t>
            </a:r>
            <a:r>
              <a:rPr lang="en-GB" dirty="0" err="1"/>
              <a:t>μη</a:t>
            </a:r>
            <a:r>
              <a:rPr lang="en-GB" dirty="0"/>
              <a:t> </a:t>
            </a:r>
            <a:r>
              <a:rPr lang="en-GB" dirty="0" err="1"/>
              <a:t>έχων</a:t>
            </a:r>
            <a:r>
              <a:rPr lang="en-GB" dirty="0"/>
              <a:t> </a:t>
            </a:r>
            <a:r>
              <a:rPr lang="en-GB" dirty="0" err="1"/>
              <a:t>χρέη</a:t>
            </a:r>
            <a:r>
              <a:rPr lang="en-GB" dirty="0"/>
              <a:t> και </a:t>
            </a:r>
            <a:r>
              <a:rPr lang="en-GB" dirty="0" err="1"/>
              <a:t>άλλες</a:t>
            </a:r>
            <a:r>
              <a:rPr lang="en-GB" dirty="0"/>
              <a:t> </a:t>
            </a:r>
            <a:r>
              <a:rPr lang="en-GB" dirty="0" err="1"/>
              <a:t>οικονομικές</a:t>
            </a:r>
            <a:r>
              <a:rPr lang="en-GB" dirty="0"/>
              <a:t> υπ</a:t>
            </a:r>
            <a:r>
              <a:rPr lang="en-GB" dirty="0" err="1"/>
              <a:t>οχρεώσεις</a:t>
            </a:r>
            <a:r>
              <a:rPr lang="en-GB" dirty="0"/>
              <a:t>. 4) </a:t>
            </a:r>
            <a:r>
              <a:rPr lang="en-GB" dirty="0" err="1"/>
              <a:t>Δημιουργί</a:t>
            </a:r>
            <a:r>
              <a:rPr lang="en-GB" dirty="0"/>
              <a:t>α </a:t>
            </a:r>
            <a:r>
              <a:rPr lang="en-GB" dirty="0" err="1"/>
              <a:t>ρευστότητ</a:t>
            </a:r>
            <a:r>
              <a:rPr lang="en-GB" dirty="0"/>
              <a:t>ας </a:t>
            </a:r>
            <a:r>
              <a:rPr lang="en-GB" dirty="0" err="1"/>
              <a:t>Έν</a:t>
            </a:r>
            <a:r>
              <a:rPr lang="en-GB" dirty="0"/>
              <a:t>ας από </a:t>
            </a:r>
            <a:r>
              <a:rPr lang="en-GB" dirty="0" err="1"/>
              <a:t>τους</a:t>
            </a:r>
            <a:r>
              <a:rPr lang="en-GB" dirty="0"/>
              <a:t> βα</a:t>
            </a:r>
            <a:r>
              <a:rPr lang="en-GB" dirty="0" err="1"/>
              <a:t>σικούς</a:t>
            </a:r>
            <a:r>
              <a:rPr lang="en-GB" dirty="0"/>
              <a:t> </a:t>
            </a:r>
            <a:r>
              <a:rPr lang="en-GB" dirty="0" err="1"/>
              <a:t>λόγους</a:t>
            </a:r>
            <a:r>
              <a:rPr lang="en-GB" dirty="0"/>
              <a:t> </a:t>
            </a:r>
            <a:r>
              <a:rPr lang="en-GB" dirty="0" err="1"/>
              <a:t>γι</a:t>
            </a:r>
            <a:r>
              <a:rPr lang="en-GB" dirty="0"/>
              <a:t>α </a:t>
            </a:r>
            <a:r>
              <a:rPr lang="en-GB" dirty="0" err="1"/>
              <a:t>τους</a:t>
            </a:r>
            <a:r>
              <a:rPr lang="en-GB" dirty="0"/>
              <a:t> οπ</a:t>
            </a:r>
            <a:r>
              <a:rPr lang="en-GB" dirty="0" err="1"/>
              <a:t>οίους</a:t>
            </a:r>
            <a:r>
              <a:rPr lang="en-GB" dirty="0"/>
              <a:t> </a:t>
            </a:r>
            <a:r>
              <a:rPr lang="en-GB" dirty="0" err="1"/>
              <a:t>μι</a:t>
            </a:r>
            <a:r>
              <a:rPr lang="en-GB" dirty="0"/>
              <a:t>α οπ</a:t>
            </a:r>
            <a:r>
              <a:rPr lang="en-GB" dirty="0" err="1"/>
              <a:t>οιοδή</a:t>
            </a:r>
            <a:r>
              <a:rPr lang="en-GB" dirty="0"/>
              <a:t>π</a:t>
            </a:r>
            <a:r>
              <a:rPr lang="en-GB" dirty="0" err="1"/>
              <a:t>οτε</a:t>
            </a:r>
            <a:r>
              <a:rPr lang="en-GB" dirty="0"/>
              <a:t> </a:t>
            </a:r>
            <a:r>
              <a:rPr lang="en-GB" dirty="0" err="1"/>
              <a:t>ετ</a:t>
            </a:r>
            <a:r>
              <a:rPr lang="en-GB" dirty="0"/>
              <a:t>α</a:t>
            </a:r>
            <a:r>
              <a:rPr lang="en-GB" dirty="0" err="1"/>
              <a:t>ιρεί</a:t>
            </a:r>
            <a:r>
              <a:rPr lang="en-GB" dirty="0"/>
              <a:t>α π</a:t>
            </a:r>
            <a:r>
              <a:rPr lang="en-GB" dirty="0" err="1"/>
              <a:t>ροχωρά</a:t>
            </a:r>
            <a:r>
              <a:rPr lang="en-GB" dirty="0"/>
              <a:t> </a:t>
            </a:r>
            <a:r>
              <a:rPr lang="en-GB" dirty="0" err="1"/>
              <a:t>στη</a:t>
            </a:r>
            <a:r>
              <a:rPr lang="en-GB" dirty="0"/>
              <a:t> </a:t>
            </a:r>
            <a:r>
              <a:rPr lang="en-GB" dirty="0" err="1"/>
              <a:t>σύν</a:t>
            </a:r>
            <a:r>
              <a:rPr lang="en-GB" dirty="0"/>
              <a:t>α</a:t>
            </a:r>
            <a:r>
              <a:rPr lang="en-GB" dirty="0" err="1"/>
              <a:t>ψη</a:t>
            </a:r>
            <a:r>
              <a:rPr lang="en-GB" dirty="0"/>
              <a:t> </a:t>
            </a:r>
            <a:r>
              <a:rPr lang="en-GB" dirty="0" err="1"/>
              <a:t>μι</a:t>
            </a:r>
            <a:r>
              <a:rPr lang="en-GB" dirty="0"/>
              <a:t>ας </a:t>
            </a:r>
            <a:r>
              <a:rPr lang="en-GB" dirty="0" err="1"/>
              <a:t>συμφωνί</a:t>
            </a:r>
            <a:r>
              <a:rPr lang="en-GB" dirty="0"/>
              <a:t>ας </a:t>
            </a:r>
            <a:r>
              <a:rPr lang="en-GB" dirty="0" err="1"/>
              <a:t>χρημ</a:t>
            </a:r>
            <a:r>
              <a:rPr lang="en-GB" dirty="0"/>
              <a:t>α</a:t>
            </a:r>
            <a:r>
              <a:rPr lang="en-GB" dirty="0" err="1"/>
              <a:t>τοδότησης</a:t>
            </a:r>
            <a:r>
              <a:rPr lang="en-GB" dirty="0"/>
              <a:t> </a:t>
            </a:r>
            <a:r>
              <a:rPr lang="en-GB" dirty="0" err="1"/>
              <a:t>είν</a:t>
            </a:r>
            <a:r>
              <a:rPr lang="en-GB" dirty="0"/>
              <a:t>αι η </a:t>
            </a:r>
            <a:r>
              <a:rPr lang="en-GB" dirty="0" err="1"/>
              <a:t>άμεση</a:t>
            </a:r>
            <a:r>
              <a:rPr lang="en-GB" dirty="0"/>
              <a:t> α</a:t>
            </a:r>
            <a:r>
              <a:rPr lang="en-GB" dirty="0" err="1"/>
              <a:t>νάγκη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σε</a:t>
            </a:r>
            <a:r>
              <a:rPr lang="en-GB" dirty="0"/>
              <a:t> </a:t>
            </a:r>
            <a:r>
              <a:rPr lang="en-GB" dirty="0" err="1"/>
              <a:t>κεφάλ</a:t>
            </a:r>
            <a:r>
              <a:rPr lang="en-GB" dirty="0"/>
              <a:t>α</a:t>
            </a:r>
            <a:r>
              <a:rPr lang="en-GB" dirty="0" err="1"/>
              <a:t>ιο</a:t>
            </a:r>
            <a:r>
              <a:rPr lang="en-GB" dirty="0"/>
              <a:t>, </a:t>
            </a:r>
            <a:r>
              <a:rPr lang="en-GB" dirty="0" err="1"/>
              <a:t>ώστε</a:t>
            </a:r>
            <a:r>
              <a:rPr lang="en-GB" dirty="0"/>
              <a:t> να </a:t>
            </a:r>
            <a:r>
              <a:rPr lang="en-GB" dirty="0" err="1"/>
              <a:t>χρημ</a:t>
            </a:r>
            <a:r>
              <a:rPr lang="en-GB" dirty="0"/>
              <a:t>α</a:t>
            </a:r>
            <a:r>
              <a:rPr lang="en-GB" dirty="0" err="1"/>
              <a:t>τοδοτήσει</a:t>
            </a:r>
            <a:r>
              <a:rPr lang="en-GB" dirty="0"/>
              <a:t> </a:t>
            </a:r>
            <a:r>
              <a:rPr lang="en-GB" dirty="0" err="1"/>
              <a:t>τυχόν</a:t>
            </a:r>
            <a:r>
              <a:rPr lang="en-GB" dirty="0"/>
              <a:t> </a:t>
            </a:r>
            <a:r>
              <a:rPr lang="en-GB" dirty="0" err="1"/>
              <a:t>δρ</a:t>
            </a:r>
            <a:r>
              <a:rPr lang="en-GB" dirty="0"/>
              <a:t>α</a:t>
            </a:r>
            <a:r>
              <a:rPr lang="en-GB" dirty="0" err="1"/>
              <a:t>στηριότητές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ή να κα</a:t>
            </a:r>
            <a:r>
              <a:rPr lang="en-GB" dirty="0" err="1"/>
              <a:t>λύψει</a:t>
            </a:r>
            <a:r>
              <a:rPr lang="en-GB" dirty="0"/>
              <a:t> </a:t>
            </a:r>
            <a:r>
              <a:rPr lang="en-GB" dirty="0" err="1"/>
              <a:t>άλλες</a:t>
            </a:r>
            <a:r>
              <a:rPr lang="en-GB" dirty="0"/>
              <a:t> </a:t>
            </a:r>
            <a:r>
              <a:rPr lang="en-GB" dirty="0" err="1"/>
              <a:t>άμεσες</a:t>
            </a:r>
            <a:r>
              <a:rPr lang="en-GB" dirty="0"/>
              <a:t> α</a:t>
            </a:r>
            <a:r>
              <a:rPr lang="en-GB" dirty="0" err="1"/>
              <a:t>νάγκες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. </a:t>
            </a:r>
            <a:r>
              <a:rPr lang="en-GB" dirty="0" err="1"/>
              <a:t>Πράγμ</a:t>
            </a:r>
            <a:r>
              <a:rPr lang="en-GB" dirty="0"/>
              <a:t>α</a:t>
            </a:r>
            <a:r>
              <a:rPr lang="en-GB" dirty="0" err="1"/>
              <a:t>τι</a:t>
            </a:r>
            <a:r>
              <a:rPr lang="en-GB" dirty="0"/>
              <a:t>,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μοντέλο</a:t>
            </a:r>
            <a:r>
              <a:rPr lang="en-GB" dirty="0"/>
              <a:t> π</a:t>
            </a:r>
            <a:r>
              <a:rPr lang="en-GB" dirty="0" err="1"/>
              <a:t>ώλησης</a:t>
            </a:r>
            <a:r>
              <a:rPr lang="en-GB" dirty="0"/>
              <a:t> και επανα</a:t>
            </a:r>
            <a:r>
              <a:rPr lang="en-GB" dirty="0" err="1"/>
              <a:t>μίσθωσης</a:t>
            </a:r>
            <a:r>
              <a:rPr lang="en-GB" dirty="0"/>
              <a:t> </a:t>
            </a:r>
            <a:r>
              <a:rPr lang="en-GB" dirty="0" err="1"/>
              <a:t>των</a:t>
            </a:r>
            <a:r>
              <a:rPr lang="en-GB" dirty="0"/>
              <a:t> πα</a:t>
            </a:r>
            <a:r>
              <a:rPr lang="en-GB" dirty="0" err="1"/>
              <a:t>γίων</a:t>
            </a:r>
            <a:r>
              <a:rPr lang="en-GB" dirty="0"/>
              <a:t> </a:t>
            </a:r>
            <a:r>
              <a:rPr lang="en-GB" dirty="0" err="1"/>
              <a:t>στοιχείων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ετ</a:t>
            </a:r>
            <a:r>
              <a:rPr lang="en-GB" dirty="0"/>
              <a:t>α</a:t>
            </a:r>
            <a:r>
              <a:rPr lang="en-GB" dirty="0" err="1"/>
              <a:t>ιρεί</a:t>
            </a:r>
            <a:r>
              <a:rPr lang="en-GB" dirty="0"/>
              <a:t>ας (</a:t>
            </a:r>
            <a:r>
              <a:rPr lang="en-GB" dirty="0" err="1"/>
              <a:t>των</a:t>
            </a:r>
            <a:r>
              <a:rPr lang="en-GB" dirty="0"/>
              <a:t> π</a:t>
            </a:r>
            <a:r>
              <a:rPr lang="en-GB" dirty="0" err="1"/>
              <a:t>λοίων</a:t>
            </a:r>
            <a:r>
              <a:rPr lang="en-GB" dirty="0"/>
              <a:t> </a:t>
            </a:r>
            <a:r>
              <a:rPr lang="en-GB" dirty="0" err="1"/>
              <a:t>δηλ</a:t>
            </a:r>
            <a:r>
              <a:rPr lang="en-GB" dirty="0"/>
              <a:t>α</a:t>
            </a:r>
            <a:r>
              <a:rPr lang="en-GB" dirty="0" err="1"/>
              <a:t>δή</a:t>
            </a:r>
            <a:r>
              <a:rPr lang="en-GB" dirty="0"/>
              <a:t>) </a:t>
            </a:r>
            <a:r>
              <a:rPr lang="en-GB" dirty="0" err="1"/>
              <a:t>εξ</a:t>
            </a:r>
            <a:r>
              <a:rPr lang="en-GB" dirty="0"/>
              <a:t>α</a:t>
            </a:r>
            <a:r>
              <a:rPr lang="en-GB" dirty="0" err="1"/>
              <a:t>σφ</a:t>
            </a:r>
            <a:r>
              <a:rPr lang="en-GB" dirty="0"/>
              <a:t>α</a:t>
            </a:r>
            <a:r>
              <a:rPr lang="en-GB" dirty="0" err="1"/>
              <a:t>λίζει</a:t>
            </a:r>
            <a:r>
              <a:rPr lang="en-GB" dirty="0"/>
              <a:t> </a:t>
            </a:r>
            <a:r>
              <a:rPr lang="en-GB" dirty="0" err="1"/>
              <a:t>άμεση</a:t>
            </a:r>
            <a:r>
              <a:rPr lang="en-GB" dirty="0"/>
              <a:t> </a:t>
            </a:r>
            <a:r>
              <a:rPr lang="en-GB" dirty="0" err="1"/>
              <a:t>ρευστότητ</a:t>
            </a:r>
            <a:r>
              <a:rPr lang="en-GB" dirty="0"/>
              <a:t>α </a:t>
            </a:r>
            <a:r>
              <a:rPr lang="en-GB" dirty="0" err="1"/>
              <a:t>στην</a:t>
            </a:r>
            <a:r>
              <a:rPr lang="en-GB" dirty="0"/>
              <a:t> επ</a:t>
            </a:r>
            <a:r>
              <a:rPr lang="en-GB" dirty="0" err="1"/>
              <a:t>ιχείρηση</a:t>
            </a:r>
            <a:r>
              <a:rPr lang="en-GB" dirty="0"/>
              <a:t> </a:t>
            </a:r>
            <a:r>
              <a:rPr lang="en-GB" dirty="0" err="1"/>
              <a:t>γι</a:t>
            </a:r>
            <a:r>
              <a:rPr lang="en-GB" dirty="0"/>
              <a:t>α </a:t>
            </a:r>
            <a:r>
              <a:rPr lang="en-GB" dirty="0" err="1"/>
              <a:t>την</a:t>
            </a:r>
            <a:r>
              <a:rPr lang="en-GB" dirty="0"/>
              <a:t> απ</a:t>
            </a:r>
            <a:r>
              <a:rPr lang="en-GB" dirty="0" err="1"/>
              <a:t>οδοτικότερη</a:t>
            </a:r>
            <a:r>
              <a:rPr lang="en-GB" dirty="0"/>
              <a:t> </a:t>
            </a:r>
            <a:r>
              <a:rPr lang="en-GB" dirty="0" err="1"/>
              <a:t>το</a:t>
            </a:r>
            <a:r>
              <a:rPr lang="en-GB" dirty="0"/>
              <a:t>π</a:t>
            </a:r>
            <a:r>
              <a:rPr lang="en-GB" dirty="0" err="1"/>
              <a:t>οθέτηση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κεφ</a:t>
            </a:r>
            <a:r>
              <a:rPr lang="en-GB" dirty="0"/>
              <a:t>αλα</a:t>
            </a:r>
            <a:r>
              <a:rPr lang="en-GB" dirty="0" err="1"/>
              <a:t>ίου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σε</a:t>
            </a:r>
            <a:r>
              <a:rPr lang="en-GB" dirty="0"/>
              <a:t> </a:t>
            </a:r>
            <a:r>
              <a:rPr lang="en-GB" dirty="0" err="1"/>
              <a:t>άλλους</a:t>
            </a:r>
            <a:r>
              <a:rPr lang="en-GB" dirty="0"/>
              <a:t> </a:t>
            </a:r>
            <a:r>
              <a:rPr lang="en-GB" dirty="0" err="1"/>
              <a:t>τομείς</a:t>
            </a:r>
            <a:r>
              <a:rPr lang="en-GB" dirty="0"/>
              <a:t>. 5) </a:t>
            </a:r>
            <a:r>
              <a:rPr lang="en-GB" dirty="0" err="1"/>
              <a:t>Βελτίωση</a:t>
            </a:r>
            <a:r>
              <a:rPr lang="en-GB" dirty="0"/>
              <a:t> </a:t>
            </a:r>
            <a:r>
              <a:rPr lang="en-GB" dirty="0" err="1"/>
              <a:t>εικόν</a:t>
            </a:r>
            <a:r>
              <a:rPr lang="en-GB" dirty="0"/>
              <a:t>ας </a:t>
            </a:r>
            <a:r>
              <a:rPr lang="en-GB" dirty="0" err="1"/>
              <a:t>ισολογισμού</a:t>
            </a:r>
            <a:r>
              <a:rPr lang="en-GB" dirty="0"/>
              <a:t> </a:t>
            </a:r>
            <a:r>
              <a:rPr lang="en-GB" dirty="0" err="1"/>
              <a:t>Έν</a:t>
            </a:r>
            <a:r>
              <a:rPr lang="en-GB" dirty="0"/>
              <a:t>α </a:t>
            </a:r>
            <a:r>
              <a:rPr lang="en-GB" dirty="0" err="1"/>
              <a:t>άλλο</a:t>
            </a:r>
            <a:r>
              <a:rPr lang="en-GB" dirty="0"/>
              <a:t> π</a:t>
            </a:r>
            <a:r>
              <a:rPr lang="en-GB" dirty="0" err="1"/>
              <a:t>λεονέκτημ</a:t>
            </a:r>
            <a:r>
              <a:rPr lang="en-GB" dirty="0"/>
              <a:t>α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συγκεκριμένης</a:t>
            </a:r>
            <a:r>
              <a:rPr lang="en-GB" dirty="0"/>
              <a:t> </a:t>
            </a:r>
            <a:r>
              <a:rPr lang="en-GB" dirty="0" err="1"/>
              <a:t>μεθόδου</a:t>
            </a:r>
            <a:r>
              <a:rPr lang="en-GB" dirty="0"/>
              <a:t> </a:t>
            </a:r>
            <a:r>
              <a:rPr lang="en-GB" dirty="0" err="1"/>
              <a:t>χρημ</a:t>
            </a:r>
            <a:r>
              <a:rPr lang="en-GB" dirty="0"/>
              <a:t>α</a:t>
            </a:r>
            <a:r>
              <a:rPr lang="en-GB" dirty="0" err="1"/>
              <a:t>τοδότησης</a:t>
            </a:r>
            <a:r>
              <a:rPr lang="en-GB" dirty="0"/>
              <a:t> </a:t>
            </a:r>
            <a:r>
              <a:rPr lang="en-GB" dirty="0" err="1"/>
              <a:t>είν</a:t>
            </a:r>
            <a:r>
              <a:rPr lang="en-GB" dirty="0"/>
              <a:t>αι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γεγονός</a:t>
            </a:r>
            <a:r>
              <a:rPr lang="en-GB" dirty="0"/>
              <a:t> </a:t>
            </a:r>
            <a:r>
              <a:rPr lang="en-GB" dirty="0" err="1"/>
              <a:t>ότι</a:t>
            </a:r>
            <a:r>
              <a:rPr lang="en-GB" dirty="0"/>
              <a:t> β</a:t>
            </a:r>
            <a:r>
              <a:rPr lang="en-GB" dirty="0" err="1"/>
              <a:t>ελτιώνει</a:t>
            </a:r>
            <a:r>
              <a:rPr lang="en-GB" dirty="0"/>
              <a:t> </a:t>
            </a:r>
            <a:r>
              <a:rPr lang="en-GB" dirty="0" err="1"/>
              <a:t>την</a:t>
            </a:r>
            <a:r>
              <a:rPr lang="en-GB" dirty="0"/>
              <a:t> </a:t>
            </a:r>
            <a:r>
              <a:rPr lang="en-GB" dirty="0" err="1"/>
              <a:t>εικόν</a:t>
            </a:r>
            <a:r>
              <a:rPr lang="en-GB" dirty="0"/>
              <a:t>α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ισολογισμού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μισθωτή</a:t>
            </a:r>
            <a:r>
              <a:rPr lang="en-GB" dirty="0"/>
              <a:t>, </a:t>
            </a:r>
            <a:r>
              <a:rPr lang="en-GB" dirty="0" err="1"/>
              <a:t>μέσω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εξόφλησης</a:t>
            </a:r>
            <a:r>
              <a:rPr lang="en-GB" dirty="0"/>
              <a:t> </a:t>
            </a:r>
            <a:r>
              <a:rPr lang="en-GB" dirty="0" err="1"/>
              <a:t>τυχόν</a:t>
            </a:r>
            <a:r>
              <a:rPr lang="en-GB" dirty="0"/>
              <a:t> βρα</a:t>
            </a:r>
            <a:r>
              <a:rPr lang="en-GB" dirty="0" err="1"/>
              <a:t>χυχρόνιου</a:t>
            </a:r>
            <a:r>
              <a:rPr lang="en-GB" dirty="0"/>
              <a:t> δα</a:t>
            </a:r>
            <a:r>
              <a:rPr lang="en-GB" dirty="0" err="1"/>
              <a:t>νεισμού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ή </a:t>
            </a:r>
            <a:r>
              <a:rPr lang="en-GB" dirty="0" err="1"/>
              <a:t>άλλων</a:t>
            </a:r>
            <a:r>
              <a:rPr lang="en-GB" dirty="0"/>
              <a:t> </a:t>
            </a:r>
            <a:r>
              <a:rPr lang="en-GB" dirty="0" err="1"/>
              <a:t>χρεών</a:t>
            </a:r>
            <a:r>
              <a:rPr lang="en-GB" dirty="0"/>
              <a:t>, και </a:t>
            </a:r>
            <a:r>
              <a:rPr lang="en-GB" dirty="0" err="1"/>
              <a:t>συνάμ</a:t>
            </a:r>
            <a:r>
              <a:rPr lang="en-GB" dirty="0"/>
              <a:t>α β</a:t>
            </a:r>
            <a:r>
              <a:rPr lang="en-GB" dirty="0" err="1"/>
              <a:t>ελτιώνει</a:t>
            </a:r>
            <a:r>
              <a:rPr lang="en-GB" dirty="0"/>
              <a:t> και </a:t>
            </a:r>
            <a:r>
              <a:rPr lang="en-GB" dirty="0" err="1"/>
              <a:t>την</a:t>
            </a:r>
            <a:r>
              <a:rPr lang="en-GB" dirty="0"/>
              <a:t> </a:t>
            </a:r>
            <a:r>
              <a:rPr lang="en-GB" dirty="0" err="1"/>
              <a:t>κεφ</a:t>
            </a:r>
            <a:r>
              <a:rPr lang="en-GB" dirty="0"/>
              <a:t>αλαια</a:t>
            </a:r>
            <a:r>
              <a:rPr lang="en-GB" dirty="0" err="1"/>
              <a:t>κή</a:t>
            </a:r>
            <a:r>
              <a:rPr lang="en-GB" dirty="0"/>
              <a:t> </a:t>
            </a:r>
            <a:r>
              <a:rPr lang="en-GB" dirty="0" err="1"/>
              <a:t>διάρθρωση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επ</a:t>
            </a:r>
            <a:r>
              <a:rPr lang="en-GB" dirty="0" err="1"/>
              <a:t>ιχείρησης</a:t>
            </a:r>
            <a:r>
              <a:rPr lang="en-GB" dirty="0"/>
              <a:t>. </a:t>
            </a:r>
            <a:r>
              <a:rPr lang="en-GB" dirty="0" err="1"/>
              <a:t>Οδηγεί</a:t>
            </a:r>
            <a:r>
              <a:rPr lang="en-GB" dirty="0"/>
              <a:t> </a:t>
            </a:r>
            <a:r>
              <a:rPr lang="en-GB" dirty="0" err="1"/>
              <a:t>δηλ</a:t>
            </a:r>
            <a:r>
              <a:rPr lang="en-GB" dirty="0"/>
              <a:t>α</a:t>
            </a:r>
            <a:r>
              <a:rPr lang="en-GB" dirty="0" err="1"/>
              <a:t>δή</a:t>
            </a:r>
            <a:r>
              <a:rPr lang="en-GB" dirty="0"/>
              <a:t> </a:t>
            </a:r>
            <a:r>
              <a:rPr lang="en-GB" dirty="0" err="1"/>
              <a:t>σε</a:t>
            </a:r>
            <a:r>
              <a:rPr lang="en-GB" dirty="0"/>
              <a:t> </a:t>
            </a:r>
            <a:r>
              <a:rPr lang="en-GB" dirty="0" err="1"/>
              <a:t>μί</a:t>
            </a:r>
            <a:r>
              <a:rPr lang="en-GB" dirty="0"/>
              <a:t>α </a:t>
            </a:r>
            <a:r>
              <a:rPr lang="en-GB" dirty="0" err="1"/>
              <a:t>συνολική</a:t>
            </a:r>
            <a:r>
              <a:rPr lang="en-GB" dirty="0"/>
              <a:t> ανα</a:t>
            </a:r>
            <a:r>
              <a:rPr lang="en-GB" dirty="0" err="1"/>
              <a:t>διάρθρωση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οικονομικής</a:t>
            </a:r>
            <a:r>
              <a:rPr lang="en-GB" dirty="0"/>
              <a:t> κα</a:t>
            </a:r>
            <a:r>
              <a:rPr lang="en-GB" dirty="0" err="1"/>
              <a:t>τάστ</a:t>
            </a:r>
            <a:r>
              <a:rPr lang="en-GB" dirty="0"/>
              <a:t>α</a:t>
            </a:r>
            <a:r>
              <a:rPr lang="en-GB" dirty="0" err="1"/>
              <a:t>σης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μισθωτή</a:t>
            </a:r>
            <a:r>
              <a:rPr lang="en-GB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54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0B59D7-9F75-44EB-9645-95F24D0A9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213" y="238125"/>
            <a:ext cx="11769660" cy="50196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6) Τα</a:t>
            </a:r>
            <a:r>
              <a:rPr lang="en-GB" dirty="0" err="1"/>
              <a:t>χύτητ</a:t>
            </a:r>
            <a:r>
              <a:rPr lang="en-GB" dirty="0"/>
              <a:t>α και </a:t>
            </a:r>
            <a:r>
              <a:rPr lang="en-GB" dirty="0" err="1"/>
              <a:t>κόστος</a:t>
            </a:r>
            <a:r>
              <a:rPr lang="en-GB" dirty="0"/>
              <a:t> </a:t>
            </a:r>
            <a:r>
              <a:rPr lang="en-GB" dirty="0" err="1"/>
              <a:t>δι</a:t>
            </a:r>
            <a:r>
              <a:rPr lang="en-GB" dirty="0"/>
              <a:t>α</a:t>
            </a:r>
            <a:r>
              <a:rPr lang="en-GB" dirty="0" err="1"/>
              <a:t>δικ</a:t>
            </a:r>
            <a:r>
              <a:rPr lang="en-GB" dirty="0"/>
              <a:t>α</a:t>
            </a:r>
            <a:r>
              <a:rPr lang="en-GB" dirty="0" err="1"/>
              <a:t>σί</a:t>
            </a:r>
            <a:r>
              <a:rPr lang="en-GB" dirty="0"/>
              <a:t>ας Η </a:t>
            </a:r>
            <a:r>
              <a:rPr lang="en-GB" dirty="0" err="1"/>
              <a:t>δι</a:t>
            </a:r>
            <a:r>
              <a:rPr lang="en-GB" dirty="0"/>
              <a:t>α</a:t>
            </a:r>
            <a:r>
              <a:rPr lang="en-GB" dirty="0" err="1"/>
              <a:t>δικ</a:t>
            </a:r>
            <a:r>
              <a:rPr lang="en-GB" dirty="0"/>
              <a:t>α</a:t>
            </a:r>
            <a:r>
              <a:rPr lang="en-GB" dirty="0" err="1"/>
              <a:t>σί</a:t>
            </a:r>
            <a:r>
              <a:rPr lang="en-GB" dirty="0"/>
              <a:t>α υπ</a:t>
            </a:r>
            <a:r>
              <a:rPr lang="en-GB" dirty="0" err="1"/>
              <a:t>ογρ</a:t>
            </a:r>
            <a:r>
              <a:rPr lang="en-GB" dirty="0"/>
              <a:t>α</a:t>
            </a:r>
            <a:r>
              <a:rPr lang="en-GB" dirty="0" err="1"/>
              <a:t>φής</a:t>
            </a:r>
            <a:r>
              <a:rPr lang="en-GB" dirty="0"/>
              <a:t> </a:t>
            </a:r>
            <a:r>
              <a:rPr lang="en-GB" dirty="0" err="1"/>
              <a:t>μι</a:t>
            </a:r>
            <a:r>
              <a:rPr lang="en-GB" dirty="0"/>
              <a:t>ας </a:t>
            </a:r>
            <a:r>
              <a:rPr lang="en-GB" dirty="0" err="1"/>
              <a:t>σύμ</a:t>
            </a:r>
            <a:r>
              <a:rPr lang="en-GB" dirty="0"/>
              <a:t>βα</a:t>
            </a:r>
            <a:r>
              <a:rPr lang="en-GB" dirty="0" err="1"/>
              <a:t>σης</a:t>
            </a:r>
            <a:r>
              <a:rPr lang="en-GB" dirty="0"/>
              <a:t> leasing </a:t>
            </a:r>
            <a:r>
              <a:rPr lang="en-GB" dirty="0" err="1"/>
              <a:t>είν</a:t>
            </a:r>
            <a:r>
              <a:rPr lang="en-GB" dirty="0"/>
              <a:t>αι τα</a:t>
            </a:r>
            <a:r>
              <a:rPr lang="en-GB" dirty="0" err="1"/>
              <a:t>χύτερη</a:t>
            </a:r>
            <a:r>
              <a:rPr lang="en-GB" dirty="0"/>
              <a:t> και </a:t>
            </a:r>
            <a:r>
              <a:rPr lang="en-GB" dirty="0" err="1"/>
              <a:t>λιγότερο</a:t>
            </a:r>
            <a:r>
              <a:rPr lang="en-GB" dirty="0"/>
              <a:t> δαπα</a:t>
            </a:r>
            <a:r>
              <a:rPr lang="en-GB" dirty="0" err="1"/>
              <a:t>νηρή</a:t>
            </a:r>
            <a:r>
              <a:rPr lang="en-GB" dirty="0"/>
              <a:t> </a:t>
            </a:r>
            <a:r>
              <a:rPr lang="en-GB" dirty="0" err="1"/>
              <a:t>σε</a:t>
            </a:r>
            <a:r>
              <a:rPr lang="en-GB" dirty="0"/>
              <a:t> </a:t>
            </a:r>
            <a:r>
              <a:rPr lang="en-GB" dirty="0" err="1"/>
              <a:t>σχέση</a:t>
            </a:r>
            <a:r>
              <a:rPr lang="en-GB" dirty="0"/>
              <a:t> </a:t>
            </a:r>
            <a:r>
              <a:rPr lang="en-GB" dirty="0" err="1"/>
              <a:t>με</a:t>
            </a:r>
            <a:r>
              <a:rPr lang="en-GB" dirty="0"/>
              <a:t> </a:t>
            </a:r>
            <a:r>
              <a:rPr lang="en-GB" dirty="0" err="1"/>
              <a:t>την</a:t>
            </a:r>
            <a:r>
              <a:rPr lang="en-GB" dirty="0"/>
              <a:t> π</a:t>
            </a:r>
            <a:r>
              <a:rPr lang="en-GB" dirty="0" err="1"/>
              <a:t>λέον</a:t>
            </a:r>
            <a:r>
              <a:rPr lang="en-GB" dirty="0"/>
              <a:t> </a:t>
            </a:r>
            <a:r>
              <a:rPr lang="en-GB" dirty="0" err="1"/>
              <a:t>συνηθισμένη</a:t>
            </a:r>
            <a:r>
              <a:rPr lang="en-GB" dirty="0"/>
              <a:t> </a:t>
            </a:r>
            <a:r>
              <a:rPr lang="en-GB" dirty="0" err="1"/>
              <a:t>σύμ</a:t>
            </a:r>
            <a:r>
              <a:rPr lang="en-GB" dirty="0"/>
              <a:t>βα</a:t>
            </a:r>
            <a:r>
              <a:rPr lang="en-GB" dirty="0" err="1"/>
              <a:t>ση</a:t>
            </a:r>
            <a:r>
              <a:rPr lang="en-GB" dirty="0"/>
              <a:t> μα</a:t>
            </a:r>
            <a:r>
              <a:rPr lang="en-GB" dirty="0" err="1"/>
              <a:t>κρο</a:t>
            </a:r>
            <a:r>
              <a:rPr lang="en-GB" dirty="0"/>
              <a:t>π</a:t>
            </a:r>
            <a:r>
              <a:rPr lang="en-GB" dirty="0" err="1"/>
              <a:t>ρόθεσμου</a:t>
            </a:r>
            <a:r>
              <a:rPr lang="en-GB" dirty="0"/>
              <a:t> δα</a:t>
            </a:r>
            <a:r>
              <a:rPr lang="en-GB" dirty="0" err="1"/>
              <a:t>νεισμού</a:t>
            </a:r>
            <a:r>
              <a:rPr lang="en-GB" dirty="0"/>
              <a:t>, κα</a:t>
            </a:r>
            <a:r>
              <a:rPr lang="en-GB" dirty="0" err="1"/>
              <a:t>θώς</a:t>
            </a:r>
            <a:r>
              <a:rPr lang="en-GB" dirty="0"/>
              <a:t> </a:t>
            </a:r>
            <a:r>
              <a:rPr lang="en-GB" dirty="0" err="1"/>
              <a:t>δε</a:t>
            </a:r>
            <a:r>
              <a:rPr lang="en-GB" dirty="0"/>
              <a:t> </a:t>
            </a:r>
            <a:r>
              <a:rPr lang="en-GB" dirty="0" err="1"/>
              <a:t>χρειάζοντ</a:t>
            </a:r>
            <a:r>
              <a:rPr lang="en-GB" dirty="0"/>
              <a:t>αι π</a:t>
            </a:r>
            <a:r>
              <a:rPr lang="en-GB" dirty="0" err="1"/>
              <a:t>ροσημειώσεις</a:t>
            </a:r>
            <a:r>
              <a:rPr lang="en-GB" dirty="0"/>
              <a:t>, υπ</a:t>
            </a:r>
            <a:r>
              <a:rPr lang="en-GB" dirty="0" err="1"/>
              <a:t>οθήκες</a:t>
            </a:r>
            <a:r>
              <a:rPr lang="en-GB" dirty="0"/>
              <a:t> </a:t>
            </a:r>
            <a:r>
              <a:rPr lang="en-GB" dirty="0" err="1"/>
              <a:t>κτλ</a:t>
            </a:r>
            <a:r>
              <a:rPr lang="en-GB" dirty="0"/>
              <a:t> ˙ </a:t>
            </a:r>
            <a:r>
              <a:rPr lang="en-GB" dirty="0" err="1"/>
              <a:t>γεγονός</a:t>
            </a:r>
            <a:r>
              <a:rPr lang="en-GB" dirty="0"/>
              <a:t> π</a:t>
            </a:r>
            <a:r>
              <a:rPr lang="en-GB" dirty="0" err="1"/>
              <a:t>ου</a:t>
            </a:r>
            <a:r>
              <a:rPr lang="en-GB" dirty="0"/>
              <a:t> αν </a:t>
            </a:r>
            <a:r>
              <a:rPr lang="en-GB" dirty="0" err="1"/>
              <a:t>μη</a:t>
            </a:r>
            <a:r>
              <a:rPr lang="en-GB" dirty="0"/>
              <a:t> </a:t>
            </a:r>
            <a:r>
              <a:rPr lang="en-GB" dirty="0" err="1"/>
              <a:t>τι</a:t>
            </a:r>
            <a:r>
              <a:rPr lang="en-GB" dirty="0"/>
              <a:t> </a:t>
            </a:r>
            <a:r>
              <a:rPr lang="en-GB" dirty="0" err="1"/>
              <a:t>άλλο</a:t>
            </a:r>
            <a:r>
              <a:rPr lang="en-GB" dirty="0"/>
              <a:t> </a:t>
            </a:r>
            <a:r>
              <a:rPr lang="en-GB" dirty="0" err="1"/>
              <a:t>εξ</a:t>
            </a:r>
            <a:r>
              <a:rPr lang="en-GB" dirty="0"/>
              <a:t>α</a:t>
            </a:r>
            <a:r>
              <a:rPr lang="en-GB" dirty="0" err="1"/>
              <a:t>σφ</a:t>
            </a:r>
            <a:r>
              <a:rPr lang="en-GB" dirty="0"/>
              <a:t>α</a:t>
            </a:r>
            <a:r>
              <a:rPr lang="en-GB" dirty="0" err="1"/>
              <a:t>λίζει</a:t>
            </a:r>
            <a:r>
              <a:rPr lang="en-GB" dirty="0"/>
              <a:t> </a:t>
            </a:r>
            <a:r>
              <a:rPr lang="en-GB" dirty="0" err="1"/>
              <a:t>ευελιξί</a:t>
            </a:r>
            <a:r>
              <a:rPr lang="en-GB" dirty="0"/>
              <a:t>α </a:t>
            </a:r>
            <a:r>
              <a:rPr lang="en-GB" dirty="0" err="1"/>
              <a:t>στην</a:t>
            </a:r>
            <a:r>
              <a:rPr lang="en-GB" dirty="0"/>
              <a:t> </a:t>
            </a:r>
            <a:r>
              <a:rPr lang="en-GB" dirty="0" err="1"/>
              <a:t>υλο</a:t>
            </a:r>
            <a:r>
              <a:rPr lang="en-GB" dirty="0"/>
              <a:t>π</a:t>
            </a:r>
            <a:r>
              <a:rPr lang="en-GB" dirty="0" err="1"/>
              <a:t>οίηση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επ</a:t>
            </a:r>
            <a:r>
              <a:rPr lang="en-GB" dirty="0" err="1"/>
              <a:t>ένδυσης</a:t>
            </a:r>
            <a:r>
              <a:rPr lang="en-GB" dirty="0"/>
              <a:t>. 7) </a:t>
            </a:r>
            <a:r>
              <a:rPr lang="en-GB" dirty="0" err="1"/>
              <a:t>Ευελιξί</a:t>
            </a:r>
            <a:r>
              <a:rPr lang="en-GB" dirty="0"/>
              <a:t>α </a:t>
            </a:r>
            <a:r>
              <a:rPr lang="en-GB" dirty="0" err="1"/>
              <a:t>όρων</a:t>
            </a:r>
            <a:r>
              <a:rPr lang="en-GB" dirty="0"/>
              <a:t> </a:t>
            </a:r>
            <a:r>
              <a:rPr lang="en-GB" dirty="0" err="1"/>
              <a:t>σύμ</a:t>
            </a:r>
            <a:r>
              <a:rPr lang="en-GB" dirty="0"/>
              <a:t>βα</a:t>
            </a:r>
            <a:r>
              <a:rPr lang="en-GB" dirty="0" err="1"/>
              <a:t>σης</a:t>
            </a:r>
            <a:r>
              <a:rPr lang="en-GB" dirty="0"/>
              <a:t> Πα</a:t>
            </a:r>
            <a:r>
              <a:rPr lang="en-GB" dirty="0" err="1"/>
              <a:t>ρέχετ</a:t>
            </a:r>
            <a:r>
              <a:rPr lang="en-GB" dirty="0"/>
              <a:t>αι </a:t>
            </a:r>
            <a:r>
              <a:rPr lang="en-GB" dirty="0" err="1"/>
              <a:t>δηλ</a:t>
            </a:r>
            <a:r>
              <a:rPr lang="en-GB" dirty="0"/>
              <a:t>α</a:t>
            </a:r>
            <a:r>
              <a:rPr lang="en-GB" dirty="0" err="1"/>
              <a:t>δή</a:t>
            </a:r>
            <a:r>
              <a:rPr lang="en-GB" dirty="0"/>
              <a:t> η </a:t>
            </a:r>
            <a:r>
              <a:rPr lang="en-GB" dirty="0" err="1"/>
              <a:t>δυν</a:t>
            </a:r>
            <a:r>
              <a:rPr lang="en-GB" dirty="0"/>
              <a:t>α</a:t>
            </a:r>
            <a:r>
              <a:rPr lang="en-GB" dirty="0" err="1"/>
              <a:t>τότητ</a:t>
            </a:r>
            <a:r>
              <a:rPr lang="en-GB" dirty="0"/>
              <a:t>α π</a:t>
            </a:r>
            <a:r>
              <a:rPr lang="en-GB" dirty="0" err="1"/>
              <a:t>ροσ</a:t>
            </a:r>
            <a:r>
              <a:rPr lang="en-GB" dirty="0"/>
              <a:t>α</a:t>
            </a:r>
            <a:r>
              <a:rPr lang="en-GB" dirty="0" err="1"/>
              <a:t>ρμογής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σύμ</a:t>
            </a:r>
            <a:r>
              <a:rPr lang="en-GB" dirty="0"/>
              <a:t>βα</a:t>
            </a:r>
            <a:r>
              <a:rPr lang="en-GB" dirty="0" err="1"/>
              <a:t>σης</a:t>
            </a:r>
            <a:r>
              <a:rPr lang="en-GB" dirty="0"/>
              <a:t> </a:t>
            </a:r>
            <a:r>
              <a:rPr lang="en-GB" dirty="0" err="1"/>
              <a:t>στις</a:t>
            </a:r>
            <a:r>
              <a:rPr lang="en-GB" dirty="0"/>
              <a:t> </a:t>
            </a:r>
            <a:r>
              <a:rPr lang="en-GB" dirty="0" err="1"/>
              <a:t>ιδι</a:t>
            </a:r>
            <a:r>
              <a:rPr lang="en-GB" dirty="0"/>
              <a:t>α</a:t>
            </a:r>
            <a:r>
              <a:rPr lang="en-GB" dirty="0" err="1"/>
              <a:t>ίτερες</a:t>
            </a:r>
            <a:r>
              <a:rPr lang="en-GB" dirty="0"/>
              <a:t> απα</a:t>
            </a:r>
            <a:r>
              <a:rPr lang="en-GB" dirty="0" err="1"/>
              <a:t>ιτήσεις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κάθε</a:t>
            </a:r>
            <a:r>
              <a:rPr lang="en-GB" dirty="0"/>
              <a:t> επ</a:t>
            </a:r>
            <a:r>
              <a:rPr lang="en-GB" dirty="0" err="1"/>
              <a:t>ιχείρησης</a:t>
            </a:r>
            <a:r>
              <a:rPr lang="en-GB" dirty="0"/>
              <a:t>, κα</a:t>
            </a:r>
            <a:r>
              <a:rPr lang="en-GB" dirty="0" err="1"/>
              <a:t>θώς</a:t>
            </a:r>
            <a:r>
              <a:rPr lang="en-GB" dirty="0"/>
              <a:t> </a:t>
            </a:r>
            <a:r>
              <a:rPr lang="en-GB" dirty="0" err="1"/>
              <a:t>τόσο</a:t>
            </a:r>
            <a:r>
              <a:rPr lang="en-GB" dirty="0"/>
              <a:t> η </a:t>
            </a:r>
            <a:r>
              <a:rPr lang="en-GB" dirty="0" err="1"/>
              <a:t>διάρκει</a:t>
            </a:r>
            <a:r>
              <a:rPr lang="en-GB" dirty="0"/>
              <a:t>α </a:t>
            </a:r>
            <a:r>
              <a:rPr lang="en-GB" dirty="0" err="1"/>
              <a:t>όσο</a:t>
            </a:r>
            <a:r>
              <a:rPr lang="en-GB" dirty="0"/>
              <a:t> και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ύψος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μισθώμ</a:t>
            </a:r>
            <a:r>
              <a:rPr lang="en-GB" dirty="0"/>
              <a:t>α</a:t>
            </a:r>
            <a:r>
              <a:rPr lang="en-GB" dirty="0" err="1"/>
              <a:t>τος</a:t>
            </a:r>
            <a:r>
              <a:rPr lang="en-GB" dirty="0"/>
              <a:t> </a:t>
            </a:r>
            <a:r>
              <a:rPr lang="en-GB" dirty="0" err="1"/>
              <a:t>ορίζοντ</a:t>
            </a:r>
            <a:r>
              <a:rPr lang="en-GB" dirty="0"/>
              <a:t>αι β</a:t>
            </a:r>
            <a:r>
              <a:rPr lang="en-GB" dirty="0" err="1"/>
              <a:t>άσει</a:t>
            </a:r>
            <a:r>
              <a:rPr lang="en-GB" dirty="0"/>
              <a:t> </a:t>
            </a:r>
            <a:r>
              <a:rPr lang="en-GB" dirty="0" err="1"/>
              <a:t>των</a:t>
            </a:r>
            <a:r>
              <a:rPr lang="en-GB" dirty="0"/>
              <a:t> </a:t>
            </a:r>
            <a:r>
              <a:rPr lang="en-GB" dirty="0" err="1"/>
              <a:t>οικονομικών</a:t>
            </a:r>
            <a:r>
              <a:rPr lang="en-GB" dirty="0"/>
              <a:t> </a:t>
            </a:r>
            <a:r>
              <a:rPr lang="en-GB" dirty="0" err="1"/>
              <a:t>δυν</a:t>
            </a:r>
            <a:r>
              <a:rPr lang="en-GB" dirty="0"/>
              <a:t>α</a:t>
            </a:r>
            <a:r>
              <a:rPr lang="en-GB" dirty="0" err="1"/>
              <a:t>τοτήτων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μισθωτή</a:t>
            </a:r>
            <a:r>
              <a:rPr lang="en-GB" dirty="0"/>
              <a:t>, </a:t>
            </a:r>
            <a:r>
              <a:rPr lang="en-GB" dirty="0" err="1"/>
              <a:t>ενώ</a:t>
            </a:r>
            <a:r>
              <a:rPr lang="en-GB" dirty="0"/>
              <a:t> </a:t>
            </a:r>
            <a:r>
              <a:rPr lang="en-GB" dirty="0" err="1"/>
              <a:t>συγχρόνως</a:t>
            </a:r>
            <a:r>
              <a:rPr lang="en-GB" dirty="0"/>
              <a:t> λαμβ</a:t>
            </a:r>
            <a:r>
              <a:rPr lang="en-GB" dirty="0" err="1"/>
              <a:t>άνοντ</a:t>
            </a:r>
            <a:r>
              <a:rPr lang="en-GB" dirty="0"/>
              <a:t>αι υπ</a:t>
            </a:r>
            <a:r>
              <a:rPr lang="en-GB" dirty="0" err="1"/>
              <a:t>όψη</a:t>
            </a:r>
            <a:r>
              <a:rPr lang="en-GB" dirty="0"/>
              <a:t> και </a:t>
            </a:r>
            <a:r>
              <a:rPr lang="en-GB" dirty="0" err="1"/>
              <a:t>διάφοροι</a:t>
            </a:r>
            <a:r>
              <a:rPr lang="en-GB" dirty="0"/>
              <a:t> επ</a:t>
            </a:r>
            <a:r>
              <a:rPr lang="en-GB" dirty="0" err="1"/>
              <a:t>οχικοί</a:t>
            </a:r>
            <a:r>
              <a:rPr lang="en-GB" dirty="0"/>
              <a:t> πα</a:t>
            </a:r>
            <a:r>
              <a:rPr lang="en-GB" dirty="0" err="1"/>
              <a:t>ράγοντες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708417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F554E49-AF45-49C1-80C4-F6A23648C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" y="255588"/>
            <a:ext cx="11842750" cy="616677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 Τα</a:t>
            </a:r>
            <a:r>
              <a:rPr lang="en-GB" dirty="0" err="1"/>
              <a:t>χύτητ</a:t>
            </a:r>
            <a:r>
              <a:rPr lang="en-GB" dirty="0"/>
              <a:t>α και </a:t>
            </a:r>
            <a:r>
              <a:rPr lang="en-GB" dirty="0" err="1"/>
              <a:t>κόστος</a:t>
            </a:r>
            <a:r>
              <a:rPr lang="en-GB" dirty="0"/>
              <a:t> </a:t>
            </a:r>
            <a:r>
              <a:rPr lang="en-GB" dirty="0" err="1"/>
              <a:t>δι</a:t>
            </a:r>
            <a:r>
              <a:rPr lang="en-GB" dirty="0"/>
              <a:t>α</a:t>
            </a:r>
            <a:r>
              <a:rPr lang="en-GB" dirty="0" err="1"/>
              <a:t>δικ</a:t>
            </a:r>
            <a:r>
              <a:rPr lang="en-GB" dirty="0"/>
              <a:t>α</a:t>
            </a:r>
            <a:r>
              <a:rPr lang="en-GB" dirty="0" err="1"/>
              <a:t>σί</a:t>
            </a:r>
            <a:r>
              <a:rPr lang="en-GB" dirty="0"/>
              <a:t>ας Η </a:t>
            </a:r>
            <a:r>
              <a:rPr lang="en-GB" dirty="0" err="1"/>
              <a:t>δι</a:t>
            </a:r>
            <a:r>
              <a:rPr lang="en-GB" dirty="0"/>
              <a:t>α</a:t>
            </a:r>
            <a:r>
              <a:rPr lang="en-GB" dirty="0" err="1"/>
              <a:t>δικ</a:t>
            </a:r>
            <a:r>
              <a:rPr lang="en-GB" dirty="0"/>
              <a:t>α</a:t>
            </a:r>
            <a:r>
              <a:rPr lang="en-GB" dirty="0" err="1"/>
              <a:t>σί</a:t>
            </a:r>
            <a:r>
              <a:rPr lang="en-GB" dirty="0"/>
              <a:t>α υπ</a:t>
            </a:r>
            <a:r>
              <a:rPr lang="en-GB" dirty="0" err="1"/>
              <a:t>ογρ</a:t>
            </a:r>
            <a:r>
              <a:rPr lang="en-GB" dirty="0"/>
              <a:t>α</a:t>
            </a:r>
            <a:r>
              <a:rPr lang="en-GB" dirty="0" err="1"/>
              <a:t>φής</a:t>
            </a:r>
            <a:r>
              <a:rPr lang="en-GB" dirty="0"/>
              <a:t> </a:t>
            </a:r>
            <a:r>
              <a:rPr lang="en-GB" dirty="0" err="1"/>
              <a:t>μι</a:t>
            </a:r>
            <a:r>
              <a:rPr lang="en-GB" dirty="0"/>
              <a:t>ας </a:t>
            </a:r>
            <a:r>
              <a:rPr lang="en-GB" dirty="0" err="1"/>
              <a:t>σύμ</a:t>
            </a:r>
            <a:r>
              <a:rPr lang="en-GB" dirty="0"/>
              <a:t>βα</a:t>
            </a:r>
            <a:r>
              <a:rPr lang="en-GB" dirty="0" err="1"/>
              <a:t>σης</a:t>
            </a:r>
            <a:r>
              <a:rPr lang="en-GB" dirty="0"/>
              <a:t> leasing </a:t>
            </a:r>
            <a:r>
              <a:rPr lang="en-GB" dirty="0" err="1"/>
              <a:t>είν</a:t>
            </a:r>
            <a:r>
              <a:rPr lang="en-GB" dirty="0"/>
              <a:t>αι τα</a:t>
            </a:r>
            <a:r>
              <a:rPr lang="en-GB" dirty="0" err="1"/>
              <a:t>χύτερη</a:t>
            </a:r>
            <a:r>
              <a:rPr lang="en-GB" dirty="0"/>
              <a:t> και </a:t>
            </a:r>
            <a:r>
              <a:rPr lang="en-GB" dirty="0" err="1"/>
              <a:t>λιγότερο</a:t>
            </a:r>
            <a:r>
              <a:rPr lang="en-GB" dirty="0"/>
              <a:t> δαπα</a:t>
            </a:r>
            <a:r>
              <a:rPr lang="en-GB" dirty="0" err="1"/>
              <a:t>νηρή</a:t>
            </a:r>
            <a:r>
              <a:rPr lang="en-GB" dirty="0"/>
              <a:t> </a:t>
            </a:r>
            <a:r>
              <a:rPr lang="en-GB" dirty="0" err="1"/>
              <a:t>σε</a:t>
            </a:r>
            <a:r>
              <a:rPr lang="en-GB" dirty="0"/>
              <a:t> </a:t>
            </a:r>
            <a:r>
              <a:rPr lang="en-GB" dirty="0" err="1"/>
              <a:t>σχέση</a:t>
            </a:r>
            <a:r>
              <a:rPr lang="en-GB" dirty="0"/>
              <a:t> </a:t>
            </a:r>
            <a:r>
              <a:rPr lang="en-GB" dirty="0" err="1"/>
              <a:t>με</a:t>
            </a:r>
            <a:r>
              <a:rPr lang="en-GB" dirty="0"/>
              <a:t> </a:t>
            </a:r>
            <a:r>
              <a:rPr lang="en-GB" dirty="0" err="1"/>
              <a:t>την</a:t>
            </a:r>
            <a:r>
              <a:rPr lang="en-GB" dirty="0"/>
              <a:t> π</a:t>
            </a:r>
            <a:r>
              <a:rPr lang="en-GB" dirty="0" err="1"/>
              <a:t>λέον</a:t>
            </a:r>
            <a:r>
              <a:rPr lang="en-GB" dirty="0"/>
              <a:t> </a:t>
            </a:r>
            <a:r>
              <a:rPr lang="en-GB" dirty="0" err="1"/>
              <a:t>συνηθισμένη</a:t>
            </a:r>
            <a:r>
              <a:rPr lang="en-GB" dirty="0"/>
              <a:t> </a:t>
            </a:r>
            <a:r>
              <a:rPr lang="en-GB" dirty="0" err="1"/>
              <a:t>σύμ</a:t>
            </a:r>
            <a:r>
              <a:rPr lang="en-GB" dirty="0"/>
              <a:t>βα</a:t>
            </a:r>
            <a:r>
              <a:rPr lang="en-GB" dirty="0" err="1"/>
              <a:t>ση</a:t>
            </a:r>
            <a:r>
              <a:rPr lang="en-GB" dirty="0"/>
              <a:t> μα</a:t>
            </a:r>
            <a:r>
              <a:rPr lang="en-GB" dirty="0" err="1"/>
              <a:t>κρο</a:t>
            </a:r>
            <a:r>
              <a:rPr lang="en-GB" dirty="0"/>
              <a:t>π</a:t>
            </a:r>
            <a:r>
              <a:rPr lang="en-GB" dirty="0" err="1"/>
              <a:t>ρόθεσμου</a:t>
            </a:r>
            <a:r>
              <a:rPr lang="en-GB" dirty="0"/>
              <a:t> δα</a:t>
            </a:r>
            <a:r>
              <a:rPr lang="en-GB" dirty="0" err="1"/>
              <a:t>νεισμού</a:t>
            </a:r>
            <a:r>
              <a:rPr lang="en-GB" dirty="0"/>
              <a:t>, κα</a:t>
            </a:r>
            <a:r>
              <a:rPr lang="en-GB" dirty="0" err="1"/>
              <a:t>θώς</a:t>
            </a:r>
            <a:r>
              <a:rPr lang="en-GB" dirty="0"/>
              <a:t> </a:t>
            </a:r>
            <a:r>
              <a:rPr lang="en-GB" dirty="0" err="1"/>
              <a:t>δε</a:t>
            </a:r>
            <a:r>
              <a:rPr lang="en-GB" dirty="0"/>
              <a:t> </a:t>
            </a:r>
            <a:r>
              <a:rPr lang="en-GB" dirty="0" err="1"/>
              <a:t>χρειάζοντ</a:t>
            </a:r>
            <a:r>
              <a:rPr lang="en-GB" dirty="0"/>
              <a:t>αι π</a:t>
            </a:r>
            <a:r>
              <a:rPr lang="en-GB" dirty="0" err="1"/>
              <a:t>ροσημειώσεις</a:t>
            </a:r>
            <a:r>
              <a:rPr lang="en-GB" dirty="0"/>
              <a:t>, υπ</a:t>
            </a:r>
            <a:r>
              <a:rPr lang="en-GB" dirty="0" err="1"/>
              <a:t>οθήκες</a:t>
            </a:r>
            <a:r>
              <a:rPr lang="en-GB" dirty="0"/>
              <a:t> </a:t>
            </a:r>
            <a:r>
              <a:rPr lang="en-GB" dirty="0" err="1"/>
              <a:t>κτλ</a:t>
            </a:r>
            <a:r>
              <a:rPr lang="en-GB" dirty="0"/>
              <a:t> ˙ </a:t>
            </a:r>
            <a:r>
              <a:rPr lang="en-GB" dirty="0" err="1"/>
              <a:t>γεγονός</a:t>
            </a:r>
            <a:r>
              <a:rPr lang="en-GB" dirty="0"/>
              <a:t> π</a:t>
            </a:r>
            <a:r>
              <a:rPr lang="en-GB" dirty="0" err="1"/>
              <a:t>ου</a:t>
            </a:r>
            <a:r>
              <a:rPr lang="en-GB" dirty="0"/>
              <a:t> αν </a:t>
            </a:r>
            <a:r>
              <a:rPr lang="en-GB" dirty="0" err="1"/>
              <a:t>μη</a:t>
            </a:r>
            <a:r>
              <a:rPr lang="en-GB" dirty="0"/>
              <a:t> </a:t>
            </a:r>
            <a:r>
              <a:rPr lang="en-GB" dirty="0" err="1"/>
              <a:t>τι</a:t>
            </a:r>
            <a:r>
              <a:rPr lang="en-GB" dirty="0"/>
              <a:t> </a:t>
            </a:r>
            <a:r>
              <a:rPr lang="en-GB" dirty="0" err="1"/>
              <a:t>άλλο</a:t>
            </a:r>
            <a:r>
              <a:rPr lang="en-GB" dirty="0"/>
              <a:t> </a:t>
            </a:r>
            <a:r>
              <a:rPr lang="en-GB" dirty="0" err="1"/>
              <a:t>εξ</a:t>
            </a:r>
            <a:r>
              <a:rPr lang="en-GB" dirty="0"/>
              <a:t>α</a:t>
            </a:r>
            <a:r>
              <a:rPr lang="en-GB" dirty="0" err="1"/>
              <a:t>σφ</a:t>
            </a:r>
            <a:r>
              <a:rPr lang="en-GB" dirty="0"/>
              <a:t>α</a:t>
            </a:r>
            <a:r>
              <a:rPr lang="en-GB" dirty="0" err="1"/>
              <a:t>λίζει</a:t>
            </a:r>
            <a:r>
              <a:rPr lang="en-GB" dirty="0"/>
              <a:t> </a:t>
            </a:r>
            <a:r>
              <a:rPr lang="en-GB" dirty="0" err="1"/>
              <a:t>ευελιξί</a:t>
            </a:r>
            <a:r>
              <a:rPr lang="en-GB" dirty="0"/>
              <a:t>α </a:t>
            </a:r>
            <a:r>
              <a:rPr lang="en-GB" dirty="0" err="1"/>
              <a:t>στην</a:t>
            </a:r>
            <a:r>
              <a:rPr lang="en-GB" dirty="0"/>
              <a:t> </a:t>
            </a:r>
            <a:r>
              <a:rPr lang="en-GB" dirty="0" err="1"/>
              <a:t>υλο</a:t>
            </a:r>
            <a:r>
              <a:rPr lang="en-GB" dirty="0"/>
              <a:t>π</a:t>
            </a:r>
            <a:r>
              <a:rPr lang="en-GB" dirty="0" err="1"/>
              <a:t>οίηση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επ</a:t>
            </a:r>
            <a:r>
              <a:rPr lang="en-GB" dirty="0" err="1"/>
              <a:t>ένδυσης</a:t>
            </a:r>
            <a:r>
              <a:rPr lang="en-GB" dirty="0"/>
              <a:t>. 7) </a:t>
            </a:r>
            <a:r>
              <a:rPr lang="en-GB" dirty="0" err="1"/>
              <a:t>Ευελιξί</a:t>
            </a:r>
            <a:r>
              <a:rPr lang="en-GB" dirty="0"/>
              <a:t>α </a:t>
            </a:r>
            <a:r>
              <a:rPr lang="en-GB" dirty="0" err="1"/>
              <a:t>όρων</a:t>
            </a:r>
            <a:r>
              <a:rPr lang="en-GB" dirty="0"/>
              <a:t> </a:t>
            </a:r>
            <a:r>
              <a:rPr lang="en-GB" dirty="0" err="1"/>
              <a:t>σύμ</a:t>
            </a:r>
            <a:r>
              <a:rPr lang="en-GB" dirty="0"/>
              <a:t>βα</a:t>
            </a:r>
            <a:r>
              <a:rPr lang="en-GB" dirty="0" err="1"/>
              <a:t>σης</a:t>
            </a:r>
            <a:r>
              <a:rPr lang="en-GB" dirty="0"/>
              <a:t> Πα</a:t>
            </a:r>
            <a:r>
              <a:rPr lang="en-GB" dirty="0" err="1"/>
              <a:t>ρέχετ</a:t>
            </a:r>
            <a:r>
              <a:rPr lang="en-GB" dirty="0"/>
              <a:t>αι </a:t>
            </a:r>
            <a:r>
              <a:rPr lang="en-GB" dirty="0" err="1"/>
              <a:t>δηλ</a:t>
            </a:r>
            <a:r>
              <a:rPr lang="en-GB" dirty="0"/>
              <a:t>α</a:t>
            </a:r>
            <a:r>
              <a:rPr lang="en-GB" dirty="0" err="1"/>
              <a:t>δή</a:t>
            </a:r>
            <a:r>
              <a:rPr lang="en-GB" dirty="0"/>
              <a:t> η </a:t>
            </a:r>
            <a:r>
              <a:rPr lang="en-GB" dirty="0" err="1"/>
              <a:t>δυν</a:t>
            </a:r>
            <a:r>
              <a:rPr lang="en-GB" dirty="0"/>
              <a:t>α</a:t>
            </a:r>
            <a:r>
              <a:rPr lang="en-GB" dirty="0" err="1"/>
              <a:t>τότητ</a:t>
            </a:r>
            <a:r>
              <a:rPr lang="en-GB" dirty="0"/>
              <a:t>α π</a:t>
            </a:r>
            <a:r>
              <a:rPr lang="en-GB" dirty="0" err="1"/>
              <a:t>ροσ</a:t>
            </a:r>
            <a:r>
              <a:rPr lang="en-GB" dirty="0"/>
              <a:t>α</a:t>
            </a:r>
            <a:r>
              <a:rPr lang="en-GB" dirty="0" err="1"/>
              <a:t>ρμογής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σύμ</a:t>
            </a:r>
            <a:r>
              <a:rPr lang="en-GB" dirty="0"/>
              <a:t>βα</a:t>
            </a:r>
            <a:r>
              <a:rPr lang="en-GB" dirty="0" err="1"/>
              <a:t>σης</a:t>
            </a:r>
            <a:r>
              <a:rPr lang="en-GB" dirty="0"/>
              <a:t> </a:t>
            </a:r>
            <a:r>
              <a:rPr lang="en-GB" dirty="0" err="1"/>
              <a:t>στις</a:t>
            </a:r>
            <a:r>
              <a:rPr lang="en-GB" dirty="0"/>
              <a:t> </a:t>
            </a:r>
            <a:r>
              <a:rPr lang="en-GB" dirty="0" err="1"/>
              <a:t>ιδι</a:t>
            </a:r>
            <a:r>
              <a:rPr lang="en-GB" dirty="0"/>
              <a:t>α</a:t>
            </a:r>
            <a:r>
              <a:rPr lang="en-GB" dirty="0" err="1"/>
              <a:t>ίτερες</a:t>
            </a:r>
            <a:r>
              <a:rPr lang="en-GB" dirty="0"/>
              <a:t> απα</a:t>
            </a:r>
            <a:r>
              <a:rPr lang="en-GB" dirty="0" err="1"/>
              <a:t>ιτήσεις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κάθε</a:t>
            </a:r>
            <a:r>
              <a:rPr lang="en-GB" dirty="0"/>
              <a:t> επ</a:t>
            </a:r>
            <a:r>
              <a:rPr lang="en-GB" dirty="0" err="1"/>
              <a:t>ιχείρησης</a:t>
            </a:r>
            <a:r>
              <a:rPr lang="en-GB" dirty="0"/>
              <a:t>, κα</a:t>
            </a:r>
            <a:r>
              <a:rPr lang="en-GB" dirty="0" err="1"/>
              <a:t>θώς</a:t>
            </a:r>
            <a:r>
              <a:rPr lang="en-GB" dirty="0"/>
              <a:t> </a:t>
            </a:r>
            <a:r>
              <a:rPr lang="en-GB" dirty="0" err="1"/>
              <a:t>τόσο</a:t>
            </a:r>
            <a:r>
              <a:rPr lang="en-GB" dirty="0"/>
              <a:t> η </a:t>
            </a:r>
            <a:r>
              <a:rPr lang="en-GB" dirty="0" err="1"/>
              <a:t>διάρκει</a:t>
            </a:r>
            <a:r>
              <a:rPr lang="en-GB" dirty="0"/>
              <a:t>α </a:t>
            </a:r>
            <a:r>
              <a:rPr lang="en-GB" dirty="0" err="1"/>
              <a:t>όσο</a:t>
            </a:r>
            <a:r>
              <a:rPr lang="en-GB" dirty="0"/>
              <a:t> και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ύψος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μισθώμ</a:t>
            </a:r>
            <a:r>
              <a:rPr lang="en-GB" dirty="0"/>
              <a:t>α</a:t>
            </a:r>
            <a:r>
              <a:rPr lang="en-GB" dirty="0" err="1"/>
              <a:t>τος</a:t>
            </a:r>
            <a:r>
              <a:rPr lang="en-GB" dirty="0"/>
              <a:t> </a:t>
            </a:r>
            <a:r>
              <a:rPr lang="en-GB" dirty="0" err="1"/>
              <a:t>ορίζοντ</a:t>
            </a:r>
            <a:r>
              <a:rPr lang="en-GB" dirty="0"/>
              <a:t>αι β</a:t>
            </a:r>
            <a:r>
              <a:rPr lang="en-GB" dirty="0" err="1"/>
              <a:t>άσει</a:t>
            </a:r>
            <a:r>
              <a:rPr lang="en-GB" dirty="0"/>
              <a:t> </a:t>
            </a:r>
            <a:r>
              <a:rPr lang="en-GB" dirty="0" err="1"/>
              <a:t>των</a:t>
            </a:r>
            <a:r>
              <a:rPr lang="en-GB" dirty="0"/>
              <a:t> </a:t>
            </a:r>
            <a:r>
              <a:rPr lang="en-GB" dirty="0" err="1"/>
              <a:t>οικονομικών</a:t>
            </a:r>
            <a:r>
              <a:rPr lang="en-GB" dirty="0"/>
              <a:t> </a:t>
            </a:r>
            <a:r>
              <a:rPr lang="en-GB" dirty="0" err="1"/>
              <a:t>δυν</a:t>
            </a:r>
            <a:r>
              <a:rPr lang="en-GB" dirty="0"/>
              <a:t>α</a:t>
            </a:r>
            <a:r>
              <a:rPr lang="en-GB" dirty="0" err="1"/>
              <a:t>τοτήτων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μισθωτή</a:t>
            </a:r>
            <a:r>
              <a:rPr lang="en-GB" dirty="0"/>
              <a:t>, </a:t>
            </a:r>
            <a:r>
              <a:rPr lang="en-GB" dirty="0" err="1"/>
              <a:t>ενώ</a:t>
            </a:r>
            <a:r>
              <a:rPr lang="en-GB" dirty="0"/>
              <a:t> </a:t>
            </a:r>
            <a:r>
              <a:rPr lang="en-GB" dirty="0" err="1"/>
              <a:t>συγχρόνως</a:t>
            </a:r>
            <a:r>
              <a:rPr lang="en-GB" dirty="0"/>
              <a:t> λαμβ</a:t>
            </a:r>
            <a:r>
              <a:rPr lang="en-GB" dirty="0" err="1"/>
              <a:t>άνοντ</a:t>
            </a:r>
            <a:r>
              <a:rPr lang="en-GB" dirty="0"/>
              <a:t>αι υπ</a:t>
            </a:r>
            <a:r>
              <a:rPr lang="en-GB" dirty="0" err="1"/>
              <a:t>όψη</a:t>
            </a:r>
            <a:r>
              <a:rPr lang="en-GB" dirty="0"/>
              <a:t> και </a:t>
            </a:r>
            <a:r>
              <a:rPr lang="en-GB" dirty="0" err="1"/>
              <a:t>διάφοροι</a:t>
            </a:r>
            <a:r>
              <a:rPr lang="en-GB" dirty="0"/>
              <a:t> επ</a:t>
            </a:r>
            <a:r>
              <a:rPr lang="en-GB" dirty="0" err="1"/>
              <a:t>οχικοί</a:t>
            </a:r>
            <a:r>
              <a:rPr lang="en-GB" dirty="0"/>
              <a:t> πα</a:t>
            </a:r>
            <a:r>
              <a:rPr lang="en-GB" dirty="0" err="1"/>
              <a:t>ράγοντες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189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F81B1-08F9-4232-BBCE-499DA3F5C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2875"/>
            <a:ext cx="9144000" cy="1574026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Μειονεκτήμ</a:t>
            </a:r>
            <a:r>
              <a:rPr lang="en-GB" dirty="0"/>
              <a:t>ατα </a:t>
            </a:r>
            <a:r>
              <a:rPr lang="en-GB" dirty="0" err="1"/>
              <a:t>Μοντέλου</a:t>
            </a:r>
            <a:r>
              <a:rPr lang="en-GB" dirty="0"/>
              <a:t> Sale and Lease 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5859DB-9329-43B3-B24B-83918BCF5F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675" y="1735138"/>
            <a:ext cx="11897683" cy="476091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dirty="0"/>
              <a:t> </a:t>
            </a:r>
            <a:r>
              <a:rPr lang="en-GB" dirty="0" err="1"/>
              <a:t>Μειονεκτήμ</a:t>
            </a:r>
            <a:r>
              <a:rPr lang="en-GB" dirty="0"/>
              <a:t>ατα </a:t>
            </a:r>
            <a:r>
              <a:rPr lang="en-GB" dirty="0" err="1"/>
              <a:t>Μοντέλου</a:t>
            </a:r>
            <a:r>
              <a:rPr lang="en-GB" dirty="0"/>
              <a:t> Sale and Lease Back Τα </a:t>
            </a:r>
            <a:r>
              <a:rPr lang="en-GB" dirty="0" err="1"/>
              <a:t>σημ</a:t>
            </a:r>
            <a:r>
              <a:rPr lang="en-GB" dirty="0"/>
              <a:t>α</a:t>
            </a:r>
            <a:r>
              <a:rPr lang="en-GB" dirty="0" err="1"/>
              <a:t>ντικότερ</a:t>
            </a:r>
            <a:r>
              <a:rPr lang="en-GB" dirty="0"/>
              <a:t>α </a:t>
            </a:r>
            <a:r>
              <a:rPr lang="en-GB" dirty="0" err="1"/>
              <a:t>μειονεκτήμ</a:t>
            </a:r>
            <a:r>
              <a:rPr lang="en-GB" dirty="0"/>
              <a:t>ατα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μοντέλου</a:t>
            </a:r>
            <a:r>
              <a:rPr lang="en-GB" dirty="0"/>
              <a:t> π</a:t>
            </a:r>
            <a:r>
              <a:rPr lang="en-GB" dirty="0" err="1"/>
              <a:t>ώλησης</a:t>
            </a:r>
            <a:r>
              <a:rPr lang="en-GB" dirty="0"/>
              <a:t> και επανα</a:t>
            </a:r>
            <a:r>
              <a:rPr lang="en-GB" dirty="0" err="1"/>
              <a:t>μίσθωσης</a:t>
            </a:r>
            <a:r>
              <a:rPr lang="en-GB" dirty="0"/>
              <a:t> πα</a:t>
            </a:r>
            <a:r>
              <a:rPr lang="en-GB" dirty="0" err="1"/>
              <a:t>ρουσιάζοντ</a:t>
            </a:r>
            <a:r>
              <a:rPr lang="en-GB" dirty="0"/>
              <a:t>αι παρα</a:t>
            </a:r>
            <a:r>
              <a:rPr lang="en-GB" dirty="0" err="1"/>
              <a:t>κάτω</a:t>
            </a:r>
            <a:r>
              <a:rPr lang="en-GB" dirty="0"/>
              <a:t>: 1. Ο </a:t>
            </a:r>
            <a:r>
              <a:rPr lang="en-GB" dirty="0" err="1"/>
              <a:t>μισθωτής</a:t>
            </a:r>
            <a:r>
              <a:rPr lang="en-GB" dirty="0"/>
              <a:t> </a:t>
            </a:r>
            <a:r>
              <a:rPr lang="en-GB" dirty="0" err="1"/>
              <a:t>δεν</a:t>
            </a:r>
            <a:r>
              <a:rPr lang="en-GB" dirty="0"/>
              <a:t> </a:t>
            </a:r>
            <a:r>
              <a:rPr lang="en-GB" dirty="0" err="1"/>
              <a:t>έχει</a:t>
            </a:r>
            <a:r>
              <a:rPr lang="en-GB" dirty="0"/>
              <a:t> </a:t>
            </a:r>
            <a:r>
              <a:rPr lang="en-GB" dirty="0" err="1"/>
              <a:t>την</a:t>
            </a:r>
            <a:r>
              <a:rPr lang="en-GB" dirty="0"/>
              <a:t> </a:t>
            </a:r>
            <a:r>
              <a:rPr lang="en-GB" dirty="0" err="1"/>
              <a:t>ευελιξί</a:t>
            </a:r>
            <a:r>
              <a:rPr lang="en-GB" dirty="0"/>
              <a:t>α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κυριότητ</a:t>
            </a:r>
            <a:r>
              <a:rPr lang="en-GB" dirty="0"/>
              <a:t>ας </a:t>
            </a:r>
            <a:endParaRPr lang="en-US" dirty="0"/>
          </a:p>
          <a:p>
            <a:r>
              <a:rPr lang="en-GB" dirty="0"/>
              <a:t> Ο </a:t>
            </a:r>
            <a:r>
              <a:rPr lang="en-GB" dirty="0" err="1"/>
              <a:t>μισθωτής</a:t>
            </a:r>
            <a:r>
              <a:rPr lang="en-GB" dirty="0"/>
              <a:t> – </a:t>
            </a:r>
            <a:r>
              <a:rPr lang="en-GB" dirty="0" err="1"/>
              <a:t>δηλ</a:t>
            </a:r>
            <a:r>
              <a:rPr lang="en-GB" dirty="0"/>
              <a:t>α</a:t>
            </a:r>
            <a:r>
              <a:rPr lang="en-GB" dirty="0" err="1"/>
              <a:t>δή</a:t>
            </a:r>
            <a:r>
              <a:rPr lang="en-GB" dirty="0"/>
              <a:t> η να</a:t>
            </a:r>
            <a:r>
              <a:rPr lang="en-GB" dirty="0" err="1"/>
              <a:t>υτιλι</a:t>
            </a:r>
            <a:r>
              <a:rPr lang="en-GB" dirty="0"/>
              <a:t>α</a:t>
            </a:r>
            <a:r>
              <a:rPr lang="en-GB" dirty="0" err="1"/>
              <a:t>κή</a:t>
            </a:r>
            <a:r>
              <a:rPr lang="en-GB" dirty="0"/>
              <a:t> </a:t>
            </a:r>
            <a:r>
              <a:rPr lang="en-GB" dirty="0" err="1"/>
              <a:t>ετ</a:t>
            </a:r>
            <a:r>
              <a:rPr lang="en-GB" dirty="0"/>
              <a:t>α</a:t>
            </a:r>
            <a:r>
              <a:rPr lang="en-GB" dirty="0" err="1"/>
              <a:t>ιρεί</a:t>
            </a:r>
            <a:r>
              <a:rPr lang="en-GB" dirty="0"/>
              <a:t>α – υπ</a:t>
            </a:r>
            <a:r>
              <a:rPr lang="en-GB" dirty="0" err="1"/>
              <a:t>οχρεούτ</a:t>
            </a:r>
            <a:r>
              <a:rPr lang="en-GB" dirty="0"/>
              <a:t>αι να ανα</a:t>
            </a:r>
            <a:r>
              <a:rPr lang="en-GB" dirty="0" err="1"/>
              <a:t>λά</a:t>
            </a:r>
            <a:r>
              <a:rPr lang="en-GB" dirty="0"/>
              <a:t>β</a:t>
            </a:r>
            <a:r>
              <a:rPr lang="en-GB" dirty="0" err="1"/>
              <a:t>ει</a:t>
            </a:r>
            <a:r>
              <a:rPr lang="en-GB" dirty="0"/>
              <a:t> </a:t>
            </a:r>
            <a:r>
              <a:rPr lang="en-GB" dirty="0" err="1"/>
              <a:t>όλους</a:t>
            </a:r>
            <a:r>
              <a:rPr lang="en-GB" dirty="0"/>
              <a:t> </a:t>
            </a:r>
            <a:r>
              <a:rPr lang="en-GB" dirty="0" err="1"/>
              <a:t>τους</a:t>
            </a:r>
            <a:r>
              <a:rPr lang="en-GB" dirty="0"/>
              <a:t> </a:t>
            </a:r>
            <a:r>
              <a:rPr lang="en-GB" dirty="0" err="1"/>
              <a:t>κινδύνους</a:t>
            </a:r>
            <a:r>
              <a:rPr lang="en-GB" dirty="0"/>
              <a:t> από </a:t>
            </a:r>
            <a:r>
              <a:rPr lang="en-GB" dirty="0" err="1"/>
              <a:t>τυχ</a:t>
            </a:r>
            <a:r>
              <a:rPr lang="en-GB" dirty="0"/>
              <a:t>αία π</a:t>
            </a:r>
            <a:r>
              <a:rPr lang="en-GB" dirty="0" err="1"/>
              <a:t>εριστ</a:t>
            </a:r>
            <a:r>
              <a:rPr lang="en-GB" dirty="0"/>
              <a:t>α</a:t>
            </a:r>
            <a:r>
              <a:rPr lang="en-GB" dirty="0" err="1"/>
              <a:t>τικά</a:t>
            </a:r>
            <a:r>
              <a:rPr lang="en-GB" dirty="0"/>
              <a:t> </a:t>
            </a:r>
            <a:r>
              <a:rPr lang="en-GB" dirty="0" err="1"/>
              <a:t>μέχρι</a:t>
            </a:r>
            <a:r>
              <a:rPr lang="en-GB" dirty="0"/>
              <a:t> α</a:t>
            </a:r>
            <a:r>
              <a:rPr lang="en-GB" dirty="0" err="1"/>
              <a:t>νωτέρ</a:t>
            </a:r>
            <a:r>
              <a:rPr lang="en-GB" dirty="0"/>
              <a:t>α βία και </a:t>
            </a:r>
            <a:r>
              <a:rPr lang="en-GB" dirty="0" err="1"/>
              <a:t>συγχρόνως</a:t>
            </a:r>
            <a:r>
              <a:rPr lang="en-GB" dirty="0"/>
              <a:t> </a:t>
            </a:r>
            <a:r>
              <a:rPr lang="en-GB" dirty="0" err="1"/>
              <a:t>δι</a:t>
            </a:r>
            <a:r>
              <a:rPr lang="en-GB" dirty="0"/>
              <a:t>α</a:t>
            </a:r>
            <a:r>
              <a:rPr lang="en-GB" dirty="0" err="1"/>
              <a:t>τρέχει</a:t>
            </a:r>
            <a:r>
              <a:rPr lang="en-GB" dirty="0"/>
              <a:t> </a:t>
            </a:r>
            <a:r>
              <a:rPr lang="en-GB" dirty="0" err="1"/>
              <a:t>τον</a:t>
            </a:r>
            <a:r>
              <a:rPr lang="en-GB" dirty="0"/>
              <a:t> </a:t>
            </a:r>
            <a:r>
              <a:rPr lang="en-GB" dirty="0" err="1"/>
              <a:t>κίνδυνο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έκτ</a:t>
            </a:r>
            <a:r>
              <a:rPr lang="en-GB" dirty="0"/>
              <a:t>α</a:t>
            </a:r>
            <a:r>
              <a:rPr lang="en-GB" dirty="0" err="1"/>
              <a:t>κτης</a:t>
            </a:r>
            <a:r>
              <a:rPr lang="en-GB" dirty="0"/>
              <a:t> κατα</a:t>
            </a:r>
            <a:r>
              <a:rPr lang="en-GB" dirty="0" err="1"/>
              <a:t>γγελί</a:t>
            </a:r>
            <a:r>
              <a:rPr lang="en-GB" dirty="0"/>
              <a:t>ας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σύμ</a:t>
            </a:r>
            <a:r>
              <a:rPr lang="en-GB" dirty="0"/>
              <a:t>βα</a:t>
            </a:r>
            <a:r>
              <a:rPr lang="en-GB" dirty="0" err="1"/>
              <a:t>σης</a:t>
            </a:r>
            <a:r>
              <a:rPr lang="en-GB" dirty="0"/>
              <a:t> (όπ</a:t>
            </a:r>
            <a:r>
              <a:rPr lang="en-GB" dirty="0" err="1"/>
              <a:t>ως</a:t>
            </a:r>
            <a:r>
              <a:rPr lang="en-GB" dirty="0"/>
              <a:t> </a:t>
            </a:r>
            <a:r>
              <a:rPr lang="en-GB" dirty="0" err="1"/>
              <a:t>ορίζετ</a:t>
            </a:r>
            <a:r>
              <a:rPr lang="en-GB" dirty="0"/>
              <a:t>αι και </a:t>
            </a:r>
            <a:r>
              <a:rPr lang="en-GB" dirty="0" err="1"/>
              <a:t>γρ</a:t>
            </a:r>
            <a:r>
              <a:rPr lang="en-GB" dirty="0"/>
              <a:t>απ</a:t>
            </a:r>
            <a:r>
              <a:rPr lang="en-GB" dirty="0" err="1"/>
              <a:t>τώς</a:t>
            </a:r>
            <a:r>
              <a:rPr lang="en-GB" dirty="0"/>
              <a:t> </a:t>
            </a:r>
            <a:r>
              <a:rPr lang="en-GB" dirty="0" err="1"/>
              <a:t>άλλωστε</a:t>
            </a:r>
            <a:r>
              <a:rPr lang="en-GB" dirty="0"/>
              <a:t>) </a:t>
            </a:r>
            <a:r>
              <a:rPr lang="en-GB" dirty="0" err="1"/>
              <a:t>σε</a:t>
            </a:r>
            <a:r>
              <a:rPr lang="en-GB" dirty="0"/>
              <a:t> π</a:t>
            </a:r>
            <a:r>
              <a:rPr lang="en-GB" dirty="0" err="1"/>
              <a:t>ερί</a:t>
            </a:r>
            <a:r>
              <a:rPr lang="en-GB" dirty="0"/>
              <a:t>π</a:t>
            </a:r>
            <a:r>
              <a:rPr lang="en-GB" dirty="0" err="1"/>
              <a:t>τωση</a:t>
            </a:r>
            <a:r>
              <a:rPr lang="en-GB" dirty="0"/>
              <a:t> α</a:t>
            </a:r>
            <a:r>
              <a:rPr lang="en-GB" dirty="0" err="1"/>
              <a:t>θέτησης</a:t>
            </a:r>
            <a:r>
              <a:rPr lang="en-GB" dirty="0"/>
              <a:t> </a:t>
            </a:r>
            <a:r>
              <a:rPr lang="en-GB" dirty="0" err="1"/>
              <a:t>κά</a:t>
            </a:r>
            <a:r>
              <a:rPr lang="en-GB" dirty="0"/>
              <a:t>π</a:t>
            </a:r>
            <a:r>
              <a:rPr lang="en-GB" dirty="0" err="1"/>
              <a:t>οιου</a:t>
            </a:r>
            <a:r>
              <a:rPr lang="en-GB" dirty="0"/>
              <a:t>/</a:t>
            </a:r>
            <a:r>
              <a:rPr lang="en-GB" dirty="0" err="1"/>
              <a:t>κά</a:t>
            </a:r>
            <a:r>
              <a:rPr lang="en-GB" dirty="0"/>
              <a:t>π</a:t>
            </a:r>
            <a:r>
              <a:rPr lang="en-GB" dirty="0" err="1"/>
              <a:t>οιων</a:t>
            </a:r>
            <a:r>
              <a:rPr lang="en-GB" dirty="0"/>
              <a:t> </a:t>
            </a:r>
            <a:r>
              <a:rPr lang="en-GB" dirty="0" err="1"/>
              <a:t>όρων</a:t>
            </a:r>
            <a:r>
              <a:rPr lang="en-GB" dirty="0"/>
              <a:t> </a:t>
            </a:r>
            <a:r>
              <a:rPr lang="en-GB" dirty="0" err="1"/>
              <a:t>γι</a:t>
            </a:r>
            <a:r>
              <a:rPr lang="en-GB" dirty="0"/>
              <a:t>α </a:t>
            </a:r>
            <a:r>
              <a:rPr lang="en-GB" dirty="0" err="1"/>
              <a:t>συγκεκριμένο</a:t>
            </a:r>
            <a:r>
              <a:rPr lang="en-GB" dirty="0"/>
              <a:t> </a:t>
            </a:r>
            <a:r>
              <a:rPr lang="en-GB" dirty="0" err="1"/>
              <a:t>χρονικό</a:t>
            </a:r>
            <a:r>
              <a:rPr lang="en-GB" dirty="0"/>
              <a:t> </a:t>
            </a:r>
            <a:r>
              <a:rPr lang="en-GB" dirty="0" err="1"/>
              <a:t>διάστημ</a:t>
            </a:r>
            <a:r>
              <a:rPr lang="en-GB" dirty="0"/>
              <a:t>α. </a:t>
            </a:r>
            <a:r>
              <a:rPr lang="en-GB" dirty="0" err="1"/>
              <a:t>Στην</a:t>
            </a:r>
            <a:r>
              <a:rPr lang="en-GB" dirty="0"/>
              <a:t> π</a:t>
            </a:r>
            <a:r>
              <a:rPr lang="en-GB" dirty="0" err="1"/>
              <a:t>ερί</a:t>
            </a:r>
            <a:r>
              <a:rPr lang="en-GB" dirty="0"/>
              <a:t>π</a:t>
            </a:r>
            <a:r>
              <a:rPr lang="en-GB" dirty="0" err="1"/>
              <a:t>τωση</a:t>
            </a:r>
            <a:r>
              <a:rPr lang="en-GB" dirty="0"/>
              <a:t> α</a:t>
            </a:r>
            <a:r>
              <a:rPr lang="en-GB" dirty="0" err="1"/>
              <a:t>υτή</a:t>
            </a:r>
            <a:r>
              <a:rPr lang="en-GB" dirty="0"/>
              <a:t>, ο </a:t>
            </a:r>
            <a:r>
              <a:rPr lang="en-GB" dirty="0" err="1"/>
              <a:t>εκμισθωτής</a:t>
            </a:r>
            <a:r>
              <a:rPr lang="en-GB" dirty="0"/>
              <a:t> </a:t>
            </a:r>
            <a:r>
              <a:rPr lang="en-GB" dirty="0" err="1"/>
              <a:t>δι</a:t>
            </a:r>
            <a:r>
              <a:rPr lang="en-GB" dirty="0"/>
              <a:t>α</a:t>
            </a:r>
            <a:r>
              <a:rPr lang="en-GB" dirty="0" err="1"/>
              <a:t>τηρεί</a:t>
            </a:r>
            <a:r>
              <a:rPr lang="en-GB" dirty="0"/>
              <a:t>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δικ</a:t>
            </a:r>
            <a:r>
              <a:rPr lang="en-GB" dirty="0"/>
              <a:t>α</a:t>
            </a:r>
            <a:r>
              <a:rPr lang="en-GB" dirty="0" err="1"/>
              <a:t>ίωμ</a:t>
            </a:r>
            <a:r>
              <a:rPr lang="en-GB" dirty="0"/>
              <a:t>α </a:t>
            </a:r>
            <a:r>
              <a:rPr lang="en-GB" dirty="0" err="1"/>
              <a:t>όχι</a:t>
            </a:r>
            <a:r>
              <a:rPr lang="en-GB" dirty="0"/>
              <a:t> </a:t>
            </a:r>
            <a:r>
              <a:rPr lang="en-GB" dirty="0" err="1"/>
              <a:t>μόνο</a:t>
            </a:r>
            <a:r>
              <a:rPr lang="en-GB" dirty="0"/>
              <a:t> αφα</a:t>
            </a:r>
            <a:r>
              <a:rPr lang="en-GB" dirty="0" err="1"/>
              <a:t>ίρεσης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εξο</a:t>
            </a:r>
            <a:r>
              <a:rPr lang="en-GB" dirty="0"/>
              <a:t>π</a:t>
            </a:r>
            <a:r>
              <a:rPr lang="en-GB" dirty="0" err="1"/>
              <a:t>λισμού</a:t>
            </a:r>
            <a:r>
              <a:rPr lang="en-GB" dirty="0"/>
              <a:t> α</a:t>
            </a:r>
            <a:r>
              <a:rPr lang="en-GB" dirty="0" err="1"/>
              <a:t>λλά</a:t>
            </a:r>
            <a:r>
              <a:rPr lang="en-GB" dirty="0"/>
              <a:t> και απα</a:t>
            </a:r>
            <a:r>
              <a:rPr lang="en-GB" dirty="0" err="1"/>
              <a:t>ίτησης</a:t>
            </a:r>
            <a:r>
              <a:rPr lang="en-GB" dirty="0"/>
              <a:t> </a:t>
            </a:r>
            <a:r>
              <a:rPr lang="en-GB" dirty="0" err="1"/>
              <a:t>άμεσης</a:t>
            </a:r>
            <a:r>
              <a:rPr lang="en-GB" dirty="0"/>
              <a:t> π</a:t>
            </a:r>
            <a:r>
              <a:rPr lang="en-GB" dirty="0" err="1"/>
              <a:t>ληρωμής</a:t>
            </a:r>
            <a:r>
              <a:rPr lang="en-GB" dirty="0"/>
              <a:t> </a:t>
            </a:r>
            <a:r>
              <a:rPr lang="en-GB" dirty="0" err="1"/>
              <a:t>όλων</a:t>
            </a:r>
            <a:r>
              <a:rPr lang="en-GB" dirty="0"/>
              <a:t> </a:t>
            </a:r>
            <a:r>
              <a:rPr lang="en-GB" dirty="0" err="1"/>
              <a:t>των</a:t>
            </a:r>
            <a:r>
              <a:rPr lang="en-GB" dirty="0"/>
              <a:t> </a:t>
            </a:r>
            <a:r>
              <a:rPr lang="en-GB" dirty="0" err="1"/>
              <a:t>μισθωμάτων</a:t>
            </a:r>
            <a:r>
              <a:rPr lang="en-GB" dirty="0"/>
              <a:t> π</a:t>
            </a:r>
            <a:r>
              <a:rPr lang="en-GB" dirty="0" err="1"/>
              <a:t>ου</a:t>
            </a:r>
            <a:r>
              <a:rPr lang="en-GB" dirty="0"/>
              <a:t> υπ</a:t>
            </a:r>
            <a:r>
              <a:rPr lang="en-GB" dirty="0" err="1"/>
              <a:t>ολεί</a:t>
            </a:r>
            <a:r>
              <a:rPr lang="en-GB" dirty="0"/>
              <a:t>π</a:t>
            </a:r>
            <a:r>
              <a:rPr lang="en-GB" dirty="0" err="1"/>
              <a:t>οντ</a:t>
            </a:r>
            <a:r>
              <a:rPr lang="en-GB" dirty="0"/>
              <a:t>αι </a:t>
            </a:r>
            <a:r>
              <a:rPr lang="en-GB" dirty="0" err="1"/>
              <a:t>μέχρι</a:t>
            </a:r>
            <a:r>
              <a:rPr lang="en-GB" dirty="0"/>
              <a:t> </a:t>
            </a:r>
            <a:r>
              <a:rPr lang="en-GB" dirty="0" err="1"/>
              <a:t>τη</a:t>
            </a:r>
            <a:r>
              <a:rPr lang="en-GB" dirty="0"/>
              <a:t> </a:t>
            </a:r>
            <a:r>
              <a:rPr lang="en-GB" dirty="0" err="1"/>
              <a:t>λήξη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σύμ</a:t>
            </a:r>
            <a:r>
              <a:rPr lang="en-GB" dirty="0"/>
              <a:t>βα</a:t>
            </a:r>
            <a:r>
              <a:rPr lang="en-GB" dirty="0" err="1"/>
              <a:t>σης</a:t>
            </a:r>
            <a:r>
              <a:rPr lang="en-GB" dirty="0"/>
              <a:t>. Επιπ</a:t>
            </a:r>
            <a:r>
              <a:rPr lang="en-GB" dirty="0" err="1"/>
              <a:t>λέον</a:t>
            </a:r>
            <a:r>
              <a:rPr lang="en-GB" dirty="0"/>
              <a:t>, και α</a:t>
            </a:r>
            <a:r>
              <a:rPr lang="en-GB" dirty="0" err="1"/>
              <a:t>κρι</a:t>
            </a:r>
            <a:r>
              <a:rPr lang="en-GB" dirty="0"/>
              <a:t>β</a:t>
            </a:r>
            <a:r>
              <a:rPr lang="en-GB" dirty="0" err="1"/>
              <a:t>ώς</a:t>
            </a:r>
            <a:r>
              <a:rPr lang="en-GB" dirty="0"/>
              <a:t> επ</a:t>
            </a:r>
            <a:r>
              <a:rPr lang="en-GB" dirty="0" err="1"/>
              <a:t>ειδή</a:t>
            </a:r>
            <a:r>
              <a:rPr lang="en-GB" dirty="0"/>
              <a:t> τα π</a:t>
            </a:r>
            <a:r>
              <a:rPr lang="en-GB" dirty="0" err="1"/>
              <a:t>λοί</a:t>
            </a:r>
            <a:r>
              <a:rPr lang="en-GB" dirty="0"/>
              <a:t>α </a:t>
            </a:r>
            <a:r>
              <a:rPr lang="en-GB" dirty="0" err="1"/>
              <a:t>δεν</a:t>
            </a:r>
            <a:r>
              <a:rPr lang="en-GB" dirty="0"/>
              <a:t> </a:t>
            </a:r>
            <a:r>
              <a:rPr lang="en-GB" dirty="0" err="1"/>
              <a:t>είν</a:t>
            </a:r>
            <a:r>
              <a:rPr lang="en-GB" dirty="0"/>
              <a:t>αι πια </a:t>
            </a:r>
            <a:r>
              <a:rPr lang="en-GB" dirty="0" err="1"/>
              <a:t>στην</a:t>
            </a:r>
            <a:r>
              <a:rPr lang="en-GB" dirty="0"/>
              <a:t> </a:t>
            </a:r>
            <a:r>
              <a:rPr lang="en-GB" dirty="0" err="1"/>
              <a:t>άμεση</a:t>
            </a:r>
            <a:r>
              <a:rPr lang="en-GB" dirty="0"/>
              <a:t> </a:t>
            </a:r>
            <a:r>
              <a:rPr lang="en-GB" dirty="0" err="1"/>
              <a:t>κυριότητ</a:t>
            </a:r>
            <a:r>
              <a:rPr lang="en-GB" dirty="0"/>
              <a:t>α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μισθωτή</a:t>
            </a:r>
            <a:r>
              <a:rPr lang="en-GB" dirty="0"/>
              <a:t>, υπ</a:t>
            </a:r>
            <a:r>
              <a:rPr lang="en-GB" dirty="0" err="1"/>
              <a:t>όκειτ</a:t>
            </a:r>
            <a:r>
              <a:rPr lang="en-GB" dirty="0"/>
              <a:t>αι </a:t>
            </a:r>
            <a:r>
              <a:rPr lang="en-GB" dirty="0" err="1"/>
              <a:t>σε</a:t>
            </a:r>
            <a:r>
              <a:rPr lang="en-GB" dirty="0"/>
              <a:t> </a:t>
            </a:r>
            <a:r>
              <a:rPr lang="en-GB" dirty="0" err="1"/>
              <a:t>ελέγχους</a:t>
            </a:r>
            <a:r>
              <a:rPr lang="en-GB" dirty="0"/>
              <a:t> από </a:t>
            </a:r>
            <a:r>
              <a:rPr lang="en-GB" dirty="0" err="1"/>
              <a:t>τη</a:t>
            </a:r>
            <a:r>
              <a:rPr lang="en-GB" dirty="0"/>
              <a:t> </a:t>
            </a:r>
            <a:r>
              <a:rPr lang="en-GB" dirty="0" err="1"/>
              <a:t>μεριά</a:t>
            </a:r>
            <a:r>
              <a:rPr lang="en-GB" dirty="0"/>
              <a:t> </a:t>
            </a:r>
            <a:r>
              <a:rPr lang="en-GB" dirty="0" err="1"/>
              <a:t>των</a:t>
            </a:r>
            <a:r>
              <a:rPr lang="en-GB" dirty="0"/>
              <a:t> επ</a:t>
            </a:r>
            <a:r>
              <a:rPr lang="en-GB" dirty="0" err="1"/>
              <a:t>ενδυτών</a:t>
            </a:r>
            <a:r>
              <a:rPr lang="en-GB" dirty="0"/>
              <a:t>, π</a:t>
            </a:r>
            <a:r>
              <a:rPr lang="en-GB" dirty="0" err="1"/>
              <a:t>ροκειμένου</a:t>
            </a:r>
            <a:r>
              <a:rPr lang="en-GB" dirty="0"/>
              <a:t> να </a:t>
            </a:r>
            <a:r>
              <a:rPr lang="en-GB" dirty="0" err="1"/>
              <a:t>δι</a:t>
            </a:r>
            <a:r>
              <a:rPr lang="en-GB" dirty="0"/>
              <a:t>απ</a:t>
            </a:r>
            <a:r>
              <a:rPr lang="en-GB" dirty="0" err="1"/>
              <a:t>ιστωθεί</a:t>
            </a:r>
            <a:r>
              <a:rPr lang="en-GB" dirty="0"/>
              <a:t> η κα</a:t>
            </a:r>
            <a:r>
              <a:rPr lang="en-GB" dirty="0" err="1"/>
              <a:t>λή</a:t>
            </a:r>
            <a:r>
              <a:rPr lang="en-GB" dirty="0"/>
              <a:t> </a:t>
            </a:r>
            <a:r>
              <a:rPr lang="en-GB" dirty="0" err="1"/>
              <a:t>λειτουργική</a:t>
            </a:r>
            <a:r>
              <a:rPr lang="en-GB" dirty="0"/>
              <a:t> κα</a:t>
            </a:r>
            <a:r>
              <a:rPr lang="en-GB" dirty="0" err="1"/>
              <a:t>τάστ</a:t>
            </a:r>
            <a:r>
              <a:rPr lang="en-GB" dirty="0"/>
              <a:t>α</a:t>
            </a:r>
            <a:r>
              <a:rPr lang="en-GB" dirty="0" err="1"/>
              <a:t>ση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εξο</a:t>
            </a:r>
            <a:r>
              <a:rPr lang="en-GB" dirty="0"/>
              <a:t>π</a:t>
            </a:r>
            <a:r>
              <a:rPr lang="en-GB" dirty="0" err="1"/>
              <a:t>λισμού</a:t>
            </a:r>
            <a:r>
              <a:rPr lang="en-GB" dirty="0"/>
              <a:t> </a:t>
            </a:r>
            <a:r>
              <a:rPr lang="en-GB" dirty="0" err="1"/>
              <a:t>δηλ</a:t>
            </a:r>
            <a:r>
              <a:rPr lang="en-GB" dirty="0"/>
              <a:t>α</a:t>
            </a:r>
            <a:r>
              <a:rPr lang="en-GB" dirty="0" err="1"/>
              <a:t>δή</a:t>
            </a:r>
            <a:r>
              <a:rPr lang="en-GB" dirty="0"/>
              <a:t> </a:t>
            </a:r>
            <a:r>
              <a:rPr lang="en-GB" dirty="0" err="1"/>
              <a:t>των</a:t>
            </a:r>
            <a:r>
              <a:rPr lang="en-GB" dirty="0"/>
              <a:t> π</a:t>
            </a:r>
            <a:r>
              <a:rPr lang="en-GB" dirty="0" err="1"/>
              <a:t>λοίων</a:t>
            </a:r>
            <a:r>
              <a:rPr lang="en-GB" dirty="0"/>
              <a:t>. 2.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εκμισθωμένο</a:t>
            </a:r>
            <a:r>
              <a:rPr lang="en-GB" dirty="0"/>
              <a:t> π</a:t>
            </a:r>
            <a:r>
              <a:rPr lang="en-GB" dirty="0" err="1"/>
              <a:t>άγιο</a:t>
            </a:r>
            <a:r>
              <a:rPr lang="en-GB" dirty="0"/>
              <a:t> </a:t>
            </a:r>
            <a:r>
              <a:rPr lang="en-GB" dirty="0" err="1"/>
              <a:t>στοιχείο</a:t>
            </a:r>
            <a:r>
              <a:rPr lang="en-GB" dirty="0"/>
              <a:t> </a:t>
            </a:r>
            <a:r>
              <a:rPr lang="en-GB" dirty="0" err="1"/>
              <a:t>δεν</a:t>
            </a:r>
            <a:r>
              <a:rPr lang="en-GB" dirty="0"/>
              <a:t> απ</a:t>
            </a:r>
            <a:r>
              <a:rPr lang="en-GB" dirty="0" err="1"/>
              <a:t>οτελεί</a:t>
            </a:r>
            <a:r>
              <a:rPr lang="en-GB" dirty="0"/>
              <a:t> </a:t>
            </a:r>
            <a:r>
              <a:rPr lang="en-GB" dirty="0" err="1"/>
              <a:t>εγγύηση</a:t>
            </a:r>
            <a:r>
              <a:rPr lang="en-GB" dirty="0"/>
              <a:t> </a:t>
            </a:r>
            <a:r>
              <a:rPr lang="en-GB" dirty="0" err="1"/>
              <a:t>γι</a:t>
            </a:r>
            <a:r>
              <a:rPr lang="en-GB" dirty="0"/>
              <a:t>α δα</a:t>
            </a:r>
            <a:r>
              <a:rPr lang="en-GB" dirty="0" err="1"/>
              <a:t>νειοδότηση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ετ</a:t>
            </a:r>
            <a:r>
              <a:rPr lang="en-GB" dirty="0"/>
              <a:t>α</a:t>
            </a:r>
            <a:r>
              <a:rPr lang="en-GB" dirty="0" err="1"/>
              <a:t>ιρεί</a:t>
            </a:r>
            <a:r>
              <a:rPr lang="en-GB" dirty="0"/>
              <a:t>ας Πα</a:t>
            </a:r>
            <a:r>
              <a:rPr lang="en-GB" dirty="0" err="1"/>
              <a:t>ρά</a:t>
            </a:r>
            <a:r>
              <a:rPr lang="en-GB" dirty="0"/>
              <a:t> </a:t>
            </a:r>
            <a:r>
              <a:rPr lang="en-GB" dirty="0" err="1"/>
              <a:t>τη</a:t>
            </a:r>
            <a:r>
              <a:rPr lang="en-GB" dirty="0"/>
              <a:t> </a:t>
            </a:r>
            <a:r>
              <a:rPr lang="en-GB" dirty="0" err="1"/>
              <a:t>θετική</a:t>
            </a:r>
            <a:r>
              <a:rPr lang="en-GB" dirty="0"/>
              <a:t> </a:t>
            </a:r>
            <a:r>
              <a:rPr lang="en-GB" dirty="0" err="1"/>
              <a:t>σχέση</a:t>
            </a:r>
            <a:r>
              <a:rPr lang="en-GB" dirty="0"/>
              <a:t> </a:t>
            </a:r>
            <a:r>
              <a:rPr lang="en-GB" dirty="0" err="1"/>
              <a:t>ιδίων</a:t>
            </a:r>
            <a:r>
              <a:rPr lang="en-GB" dirty="0"/>
              <a:t> π</a:t>
            </a:r>
            <a:r>
              <a:rPr lang="en-GB" dirty="0" err="1"/>
              <a:t>ρος</a:t>
            </a:r>
            <a:r>
              <a:rPr lang="en-GB" dirty="0"/>
              <a:t> </a:t>
            </a:r>
            <a:r>
              <a:rPr lang="en-GB" dirty="0" err="1"/>
              <a:t>ξέν</a:t>
            </a:r>
            <a:r>
              <a:rPr lang="en-GB" dirty="0"/>
              <a:t>α </a:t>
            </a:r>
            <a:r>
              <a:rPr lang="en-GB" dirty="0" err="1"/>
              <a:t>κεφάλ</a:t>
            </a:r>
            <a:r>
              <a:rPr lang="en-GB" dirty="0"/>
              <a:t>αια, μπ</a:t>
            </a:r>
            <a:r>
              <a:rPr lang="en-GB" dirty="0" err="1"/>
              <a:t>ορεί</a:t>
            </a:r>
            <a:r>
              <a:rPr lang="en-GB" dirty="0"/>
              <a:t> να </a:t>
            </a:r>
            <a:r>
              <a:rPr lang="en-GB" dirty="0" err="1"/>
              <a:t>εκδηλωθεί</a:t>
            </a:r>
            <a:r>
              <a:rPr lang="en-GB" dirty="0"/>
              <a:t> </a:t>
            </a:r>
            <a:r>
              <a:rPr lang="en-GB" dirty="0" err="1"/>
              <a:t>διστ</a:t>
            </a:r>
            <a:r>
              <a:rPr lang="en-GB" dirty="0"/>
              <a:t>α</a:t>
            </a:r>
            <a:r>
              <a:rPr lang="en-GB" dirty="0" err="1"/>
              <a:t>γμός</a:t>
            </a:r>
            <a:r>
              <a:rPr lang="en-GB" dirty="0"/>
              <a:t> </a:t>
            </a:r>
            <a:r>
              <a:rPr lang="en-GB" dirty="0" err="1"/>
              <a:t>των</a:t>
            </a:r>
            <a:r>
              <a:rPr lang="en-GB" dirty="0"/>
              <a:t> </a:t>
            </a:r>
            <a:r>
              <a:rPr lang="en-GB" dirty="0" err="1"/>
              <a:t>τρ</a:t>
            </a:r>
            <a:r>
              <a:rPr lang="en-GB" dirty="0"/>
              <a:t>απ</a:t>
            </a:r>
            <a:r>
              <a:rPr lang="en-GB" dirty="0" err="1"/>
              <a:t>εζών</a:t>
            </a:r>
            <a:r>
              <a:rPr lang="en-GB" dirty="0"/>
              <a:t> </a:t>
            </a:r>
            <a:r>
              <a:rPr lang="en-GB" dirty="0" err="1"/>
              <a:t>γι</a:t>
            </a:r>
            <a:r>
              <a:rPr lang="en-GB" dirty="0"/>
              <a:t>α </a:t>
            </a:r>
            <a:r>
              <a:rPr lang="en-GB" dirty="0" err="1"/>
              <a:t>τη</a:t>
            </a:r>
            <a:r>
              <a:rPr lang="en-GB" dirty="0"/>
              <a:t> </a:t>
            </a:r>
            <a:r>
              <a:rPr lang="en-GB" dirty="0" err="1"/>
              <a:t>δευτερεύουσ</a:t>
            </a:r>
            <a:r>
              <a:rPr lang="en-GB" dirty="0"/>
              <a:t>α </a:t>
            </a:r>
            <a:r>
              <a:rPr lang="en-GB" dirty="0" err="1"/>
              <a:t>χρημ</a:t>
            </a:r>
            <a:r>
              <a:rPr lang="en-GB" dirty="0"/>
              <a:t>α</a:t>
            </a:r>
            <a:r>
              <a:rPr lang="en-GB" dirty="0" err="1"/>
              <a:t>τοδότηση</a:t>
            </a:r>
            <a:r>
              <a:rPr lang="en-GB" dirty="0"/>
              <a:t> </a:t>
            </a:r>
            <a:r>
              <a:rPr lang="en-GB" dirty="0" err="1"/>
              <a:t>μί</a:t>
            </a:r>
            <a:r>
              <a:rPr lang="en-GB" dirty="0"/>
              <a:t>ας επ</a:t>
            </a:r>
            <a:r>
              <a:rPr lang="en-GB" dirty="0" err="1"/>
              <a:t>ιχείρησης</a:t>
            </a:r>
            <a:r>
              <a:rPr lang="en-GB" dirty="0"/>
              <a:t>, </a:t>
            </a:r>
            <a:r>
              <a:rPr lang="en-GB" dirty="0" err="1"/>
              <a:t>ότ</a:t>
            </a:r>
            <a:r>
              <a:rPr lang="en-GB" dirty="0"/>
              <a:t>αν ο </a:t>
            </a:r>
            <a:r>
              <a:rPr lang="en-GB" dirty="0" err="1"/>
              <a:t>εξο</a:t>
            </a:r>
            <a:r>
              <a:rPr lang="en-GB" dirty="0"/>
              <a:t>π</a:t>
            </a:r>
            <a:r>
              <a:rPr lang="en-GB" dirty="0" err="1"/>
              <a:t>λισμός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τελευτ</a:t>
            </a:r>
            <a:r>
              <a:rPr lang="en-GB" dirty="0"/>
              <a:t>αίας </a:t>
            </a:r>
            <a:r>
              <a:rPr lang="en-GB" dirty="0" err="1"/>
              <a:t>στηρίζετ</a:t>
            </a:r>
            <a:r>
              <a:rPr lang="en-GB" dirty="0"/>
              <a:t>αι απ</a:t>
            </a:r>
            <a:r>
              <a:rPr lang="en-GB" dirty="0" err="1"/>
              <a:t>οκλειστικά</a:t>
            </a:r>
            <a:r>
              <a:rPr lang="en-GB" dirty="0"/>
              <a:t> </a:t>
            </a:r>
            <a:r>
              <a:rPr lang="en-GB" dirty="0" err="1"/>
              <a:t>στη</a:t>
            </a:r>
            <a:r>
              <a:rPr lang="en-GB" dirty="0"/>
              <a:t> </a:t>
            </a:r>
            <a:r>
              <a:rPr lang="en-GB" dirty="0" err="1"/>
              <a:t>μέθοδο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χρημ</a:t>
            </a:r>
            <a:r>
              <a:rPr lang="en-GB" dirty="0"/>
              <a:t>α</a:t>
            </a:r>
            <a:r>
              <a:rPr lang="en-GB" dirty="0" err="1"/>
              <a:t>τοδοτικής</a:t>
            </a:r>
            <a:r>
              <a:rPr lang="en-GB" dirty="0"/>
              <a:t> </a:t>
            </a:r>
            <a:r>
              <a:rPr lang="en-GB" dirty="0" err="1"/>
              <a:t>μίσθωσης</a:t>
            </a:r>
            <a:r>
              <a:rPr lang="en-GB" dirty="0"/>
              <a:t> leasing. </a:t>
            </a:r>
            <a:r>
              <a:rPr lang="en-GB" dirty="0" err="1"/>
              <a:t>Ως</a:t>
            </a:r>
            <a:r>
              <a:rPr lang="en-GB" dirty="0"/>
              <a:t> </a:t>
            </a:r>
            <a:r>
              <a:rPr lang="en-GB" dirty="0" err="1"/>
              <a:t>εκ</a:t>
            </a:r>
            <a:r>
              <a:rPr lang="en-GB" dirty="0"/>
              <a:t> </a:t>
            </a:r>
            <a:r>
              <a:rPr lang="en-GB" dirty="0" err="1"/>
              <a:t>τούτου</a:t>
            </a:r>
            <a:r>
              <a:rPr lang="en-GB" dirty="0"/>
              <a:t>, </a:t>
            </a:r>
            <a:r>
              <a:rPr lang="en-GB" dirty="0" err="1"/>
              <a:t>οι</a:t>
            </a:r>
            <a:r>
              <a:rPr lang="en-GB" dirty="0"/>
              <a:t> </a:t>
            </a:r>
            <a:r>
              <a:rPr lang="en-GB" dirty="0" err="1"/>
              <a:t>μισθωτές</a:t>
            </a:r>
            <a:r>
              <a:rPr lang="en-GB" dirty="0"/>
              <a:t> (lessees), </a:t>
            </a:r>
            <a:r>
              <a:rPr lang="en-GB" dirty="0" err="1"/>
              <a:t>όχι</a:t>
            </a:r>
            <a:r>
              <a:rPr lang="en-GB" dirty="0"/>
              <a:t> </a:t>
            </a:r>
            <a:r>
              <a:rPr lang="en-GB" dirty="0" err="1"/>
              <a:t>μόνο</a:t>
            </a:r>
            <a:r>
              <a:rPr lang="en-GB" dirty="0"/>
              <a:t> </a:t>
            </a:r>
            <a:r>
              <a:rPr lang="en-GB" dirty="0" err="1"/>
              <a:t>δυσκολεύοντ</a:t>
            </a:r>
            <a:r>
              <a:rPr lang="en-GB" dirty="0"/>
              <a:t>αι π</a:t>
            </a:r>
            <a:r>
              <a:rPr lang="en-GB" dirty="0" err="1"/>
              <a:t>ολύ</a:t>
            </a:r>
            <a:r>
              <a:rPr lang="en-GB" dirty="0"/>
              <a:t> π</a:t>
            </a:r>
            <a:r>
              <a:rPr lang="en-GB" dirty="0" err="1"/>
              <a:t>ερισσότερο</a:t>
            </a:r>
            <a:r>
              <a:rPr lang="en-GB" dirty="0"/>
              <a:t> </a:t>
            </a:r>
            <a:r>
              <a:rPr lang="en-GB" dirty="0" err="1"/>
              <a:t>στο</a:t>
            </a:r>
            <a:r>
              <a:rPr lang="en-GB" dirty="0"/>
              <a:t> να π</a:t>
            </a:r>
            <a:r>
              <a:rPr lang="en-GB" dirty="0" err="1"/>
              <a:t>άρουν</a:t>
            </a:r>
            <a:r>
              <a:rPr lang="en-GB" dirty="0"/>
              <a:t> </a:t>
            </a:r>
            <a:r>
              <a:rPr lang="en-GB" dirty="0" err="1"/>
              <a:t>κά</a:t>
            </a:r>
            <a:r>
              <a:rPr lang="en-GB" dirty="0"/>
              <a:t>π</a:t>
            </a:r>
            <a:r>
              <a:rPr lang="en-GB" dirty="0" err="1"/>
              <a:t>οιο</a:t>
            </a:r>
            <a:r>
              <a:rPr lang="en-GB" dirty="0"/>
              <a:t> </a:t>
            </a:r>
            <a:r>
              <a:rPr lang="en-GB" dirty="0" err="1"/>
              <a:t>δάνειο</a:t>
            </a:r>
            <a:r>
              <a:rPr lang="en-GB" dirty="0"/>
              <a:t> απ’ </a:t>
            </a:r>
            <a:r>
              <a:rPr lang="en-GB" dirty="0" err="1"/>
              <a:t>ότι</a:t>
            </a:r>
            <a:r>
              <a:rPr lang="en-GB" dirty="0"/>
              <a:t> </a:t>
            </a:r>
            <a:r>
              <a:rPr lang="en-GB" dirty="0" err="1"/>
              <a:t>στην</a:t>
            </a:r>
            <a:r>
              <a:rPr lang="en-GB" dirty="0"/>
              <a:t> π</a:t>
            </a:r>
            <a:r>
              <a:rPr lang="en-GB" dirty="0" err="1"/>
              <a:t>ερί</a:t>
            </a:r>
            <a:r>
              <a:rPr lang="en-GB" dirty="0"/>
              <a:t>π</a:t>
            </a:r>
            <a:r>
              <a:rPr lang="en-GB" dirty="0" err="1"/>
              <a:t>τωση</a:t>
            </a:r>
            <a:r>
              <a:rPr lang="en-GB" dirty="0"/>
              <a:t> π</a:t>
            </a:r>
            <a:r>
              <a:rPr lang="en-GB" dirty="0" err="1"/>
              <a:t>ου</a:t>
            </a:r>
            <a:r>
              <a:rPr lang="en-GB" dirty="0"/>
              <a:t> τα π</a:t>
            </a:r>
            <a:r>
              <a:rPr lang="en-GB" dirty="0" err="1"/>
              <a:t>άγι</a:t>
            </a:r>
            <a:r>
              <a:rPr lang="en-GB" dirty="0"/>
              <a:t>α </a:t>
            </a:r>
            <a:r>
              <a:rPr lang="en-GB" dirty="0" err="1"/>
              <a:t>στοιχεί</a:t>
            </a:r>
            <a:r>
              <a:rPr lang="en-GB" dirty="0"/>
              <a:t>α </a:t>
            </a:r>
            <a:r>
              <a:rPr lang="en-GB" dirty="0" err="1"/>
              <a:t>ήτ</a:t>
            </a:r>
            <a:r>
              <a:rPr lang="en-GB" dirty="0"/>
              <a:t>αν υπό </a:t>
            </a:r>
            <a:r>
              <a:rPr lang="en-GB" dirty="0" err="1"/>
              <a:t>την</a:t>
            </a:r>
            <a:r>
              <a:rPr lang="en-GB" dirty="0"/>
              <a:t> κα</a:t>
            </a:r>
            <a:r>
              <a:rPr lang="en-GB" dirty="0" err="1"/>
              <a:t>τοχή</a:t>
            </a:r>
            <a:r>
              <a:rPr lang="en-GB" dirty="0"/>
              <a:t> </a:t>
            </a:r>
            <a:r>
              <a:rPr lang="en-GB" dirty="0" err="1"/>
              <a:t>τους</a:t>
            </a:r>
            <a:r>
              <a:rPr lang="en-GB" dirty="0"/>
              <a:t>, α</a:t>
            </a:r>
            <a:r>
              <a:rPr lang="en-GB" dirty="0" err="1"/>
              <a:t>λλά</a:t>
            </a:r>
            <a:r>
              <a:rPr lang="en-GB" dirty="0"/>
              <a:t> – α</a:t>
            </a:r>
            <a:r>
              <a:rPr lang="en-GB" dirty="0" err="1"/>
              <a:t>κόμ</a:t>
            </a:r>
            <a:r>
              <a:rPr lang="en-GB" dirty="0"/>
              <a:t>α και </a:t>
            </a:r>
            <a:r>
              <a:rPr lang="en-GB" dirty="0" err="1"/>
              <a:t>ότ</a:t>
            </a:r>
            <a:r>
              <a:rPr lang="en-GB" dirty="0"/>
              <a:t>αν α</a:t>
            </a:r>
            <a:r>
              <a:rPr lang="en-GB" dirty="0" err="1"/>
              <a:t>υτό</a:t>
            </a:r>
            <a:r>
              <a:rPr lang="en-GB" dirty="0"/>
              <a:t> </a:t>
            </a:r>
            <a:r>
              <a:rPr lang="en-GB" dirty="0" err="1"/>
              <a:t>συμ</a:t>
            </a:r>
            <a:r>
              <a:rPr lang="en-GB" dirty="0"/>
              <a:t>β</a:t>
            </a:r>
            <a:r>
              <a:rPr lang="en-GB" dirty="0" err="1"/>
              <a:t>εί</a:t>
            </a:r>
            <a:r>
              <a:rPr lang="en-GB" dirty="0"/>
              <a:t> – υπ</a:t>
            </a:r>
            <a:r>
              <a:rPr lang="en-GB" dirty="0" err="1"/>
              <a:t>οχρεούντ</a:t>
            </a:r>
            <a:r>
              <a:rPr lang="en-GB" dirty="0"/>
              <a:t>αι να π</a:t>
            </a:r>
            <a:r>
              <a:rPr lang="en-GB" dirty="0" err="1"/>
              <a:t>ληρώσουν</a:t>
            </a:r>
            <a:r>
              <a:rPr lang="en-GB" dirty="0"/>
              <a:t> </a:t>
            </a:r>
            <a:r>
              <a:rPr lang="en-GB" dirty="0" err="1"/>
              <a:t>μεγ</a:t>
            </a:r>
            <a:r>
              <a:rPr lang="en-GB" dirty="0"/>
              <a:t>α</a:t>
            </a:r>
            <a:r>
              <a:rPr lang="en-GB" dirty="0" err="1"/>
              <a:t>λύτερ</a:t>
            </a:r>
            <a:r>
              <a:rPr lang="en-GB" dirty="0"/>
              <a:t>α επ</a:t>
            </a:r>
            <a:r>
              <a:rPr lang="en-GB" dirty="0" err="1"/>
              <a:t>ιτόκι</a:t>
            </a:r>
            <a:r>
              <a:rPr lang="en-GB" dirty="0"/>
              <a:t>α.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42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2605B67-3618-4236-966C-155AA00CD0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13" y="293688"/>
            <a:ext cx="11971337" cy="64059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3. </a:t>
            </a:r>
            <a:r>
              <a:rPr lang="en-GB" dirty="0" err="1"/>
              <a:t>Προκ</a:t>
            </a:r>
            <a:r>
              <a:rPr lang="en-GB" dirty="0"/>
              <a:t>α</a:t>
            </a:r>
            <a:r>
              <a:rPr lang="en-GB" dirty="0" err="1"/>
              <a:t>θορισμένος</a:t>
            </a:r>
            <a:r>
              <a:rPr lang="en-GB" dirty="0"/>
              <a:t> </a:t>
            </a:r>
            <a:r>
              <a:rPr lang="en-GB" dirty="0" err="1"/>
              <a:t>χρόνος</a:t>
            </a:r>
            <a:r>
              <a:rPr lang="en-GB" dirty="0"/>
              <a:t> </a:t>
            </a:r>
            <a:r>
              <a:rPr lang="en-GB" dirty="0" err="1"/>
              <a:t>εκμίσθωσης</a:t>
            </a:r>
            <a:r>
              <a:rPr lang="en-GB" dirty="0"/>
              <a:t> </a:t>
            </a:r>
            <a:r>
              <a:rPr lang="en-GB" dirty="0" err="1"/>
              <a:t>Συνήθως</a:t>
            </a:r>
            <a:r>
              <a:rPr lang="en-GB" dirty="0"/>
              <a:t> η </a:t>
            </a:r>
            <a:r>
              <a:rPr lang="en-GB" dirty="0" err="1"/>
              <a:t>εκμίσθωση</a:t>
            </a:r>
            <a:r>
              <a:rPr lang="en-GB" dirty="0"/>
              <a:t> </a:t>
            </a:r>
            <a:r>
              <a:rPr lang="en-GB" dirty="0" err="1"/>
              <a:t>των</a:t>
            </a:r>
            <a:r>
              <a:rPr lang="en-GB" dirty="0"/>
              <a:t> π</a:t>
            </a:r>
            <a:r>
              <a:rPr lang="en-GB" dirty="0" err="1"/>
              <a:t>λοίων</a:t>
            </a:r>
            <a:r>
              <a:rPr lang="en-GB" dirty="0"/>
              <a:t> </a:t>
            </a:r>
            <a:r>
              <a:rPr lang="en-GB" dirty="0" err="1"/>
              <a:t>δε</a:t>
            </a:r>
            <a:r>
              <a:rPr lang="en-GB" dirty="0"/>
              <a:t> </a:t>
            </a:r>
            <a:r>
              <a:rPr lang="en-GB" dirty="0" err="1"/>
              <a:t>γίνετ</a:t>
            </a:r>
            <a:r>
              <a:rPr lang="en-GB" dirty="0"/>
              <a:t>αι να </a:t>
            </a:r>
            <a:r>
              <a:rPr lang="en-GB" dirty="0" err="1"/>
              <a:t>λήξει</a:t>
            </a:r>
            <a:r>
              <a:rPr lang="en-GB" dirty="0"/>
              <a:t> </a:t>
            </a:r>
            <a:r>
              <a:rPr lang="en-GB" dirty="0" err="1"/>
              <a:t>νωρίτερ</a:t>
            </a:r>
            <a:r>
              <a:rPr lang="en-GB" dirty="0"/>
              <a:t>α ή και α</a:t>
            </a:r>
            <a:r>
              <a:rPr lang="en-GB" dirty="0" err="1"/>
              <a:t>ργότερ</a:t>
            </a:r>
            <a:r>
              <a:rPr lang="en-GB" dirty="0"/>
              <a:t>α από </a:t>
            </a:r>
            <a:r>
              <a:rPr lang="en-GB" dirty="0" err="1"/>
              <a:t>τον</a:t>
            </a:r>
            <a:r>
              <a:rPr lang="en-GB" dirty="0"/>
              <a:t> π</a:t>
            </a:r>
            <a:r>
              <a:rPr lang="en-GB" dirty="0" err="1"/>
              <a:t>ροσυμφωνηθέντ</a:t>
            </a:r>
            <a:r>
              <a:rPr lang="en-GB" dirty="0"/>
              <a:t>α </a:t>
            </a:r>
            <a:r>
              <a:rPr lang="en-GB" dirty="0" err="1"/>
              <a:t>χρόνο</a:t>
            </a:r>
            <a:r>
              <a:rPr lang="en-GB" dirty="0"/>
              <a:t>, </a:t>
            </a:r>
            <a:r>
              <a:rPr lang="en-GB" dirty="0" err="1"/>
              <a:t>εκτός</a:t>
            </a:r>
            <a:r>
              <a:rPr lang="en-GB" dirty="0"/>
              <a:t> και </a:t>
            </a:r>
            <a:r>
              <a:rPr lang="en-GB" dirty="0" err="1"/>
              <a:t>εάν</a:t>
            </a:r>
            <a:r>
              <a:rPr lang="en-GB" dirty="0"/>
              <a:t> </a:t>
            </a:r>
            <a:r>
              <a:rPr lang="en-GB" dirty="0" err="1"/>
              <a:t>έχει</a:t>
            </a:r>
            <a:r>
              <a:rPr lang="en-GB" dirty="0"/>
              <a:t> </a:t>
            </a:r>
            <a:r>
              <a:rPr lang="en-GB" dirty="0" err="1"/>
              <a:t>ήδη</a:t>
            </a:r>
            <a:r>
              <a:rPr lang="en-GB" dirty="0"/>
              <a:t> </a:t>
            </a:r>
            <a:r>
              <a:rPr lang="en-GB" dirty="0" err="1"/>
              <a:t>οριστεί</a:t>
            </a:r>
            <a:r>
              <a:rPr lang="en-GB" dirty="0"/>
              <a:t>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ενδεχόμενο</a:t>
            </a:r>
            <a:r>
              <a:rPr lang="en-GB" dirty="0"/>
              <a:t> α</a:t>
            </a:r>
            <a:r>
              <a:rPr lang="en-GB" dirty="0" err="1"/>
              <a:t>υτό</a:t>
            </a:r>
            <a:r>
              <a:rPr lang="en-GB" dirty="0"/>
              <a:t> </a:t>
            </a:r>
            <a:r>
              <a:rPr lang="en-GB" dirty="0" err="1"/>
              <a:t>στο</a:t>
            </a:r>
            <a:r>
              <a:rPr lang="en-GB" dirty="0"/>
              <a:t> “Option Agreement”. </a:t>
            </a:r>
            <a:r>
              <a:rPr lang="en-GB" dirty="0" err="1"/>
              <a:t>Σε</a:t>
            </a:r>
            <a:r>
              <a:rPr lang="en-GB" dirty="0"/>
              <a:t> α</a:t>
            </a:r>
            <a:r>
              <a:rPr lang="en-GB" dirty="0" err="1"/>
              <a:t>υτή</a:t>
            </a:r>
            <a:r>
              <a:rPr lang="en-GB" dirty="0"/>
              <a:t> </a:t>
            </a:r>
            <a:r>
              <a:rPr lang="en-GB" dirty="0" err="1"/>
              <a:t>την</a:t>
            </a:r>
            <a:r>
              <a:rPr lang="en-GB" dirty="0"/>
              <a:t> π</a:t>
            </a:r>
            <a:r>
              <a:rPr lang="en-GB" dirty="0" err="1"/>
              <a:t>ερί</a:t>
            </a:r>
            <a:r>
              <a:rPr lang="en-GB" dirty="0"/>
              <a:t>π</a:t>
            </a:r>
            <a:r>
              <a:rPr lang="en-GB" dirty="0" err="1"/>
              <a:t>τωση</a:t>
            </a:r>
            <a:r>
              <a:rPr lang="en-GB" dirty="0"/>
              <a:t> θα π</a:t>
            </a:r>
            <a:r>
              <a:rPr lang="en-GB" dirty="0" err="1"/>
              <a:t>ρέ</a:t>
            </a:r>
            <a:r>
              <a:rPr lang="en-GB" dirty="0"/>
              <a:t>π</a:t>
            </a:r>
            <a:r>
              <a:rPr lang="en-GB" dirty="0" err="1"/>
              <a:t>ει</a:t>
            </a:r>
            <a:r>
              <a:rPr lang="en-GB" dirty="0"/>
              <a:t> να πρα</a:t>
            </a:r>
            <a:r>
              <a:rPr lang="en-GB" dirty="0" err="1"/>
              <a:t>γμ</a:t>
            </a:r>
            <a:r>
              <a:rPr lang="en-GB" dirty="0"/>
              <a:t>α</a:t>
            </a:r>
            <a:r>
              <a:rPr lang="en-GB" dirty="0" err="1"/>
              <a:t>το</a:t>
            </a:r>
            <a:r>
              <a:rPr lang="en-GB" dirty="0"/>
              <a:t>π</a:t>
            </a:r>
            <a:r>
              <a:rPr lang="en-GB" dirty="0" err="1"/>
              <a:t>οιηθούν</a:t>
            </a:r>
            <a:r>
              <a:rPr lang="en-GB" dirty="0"/>
              <a:t> </a:t>
            </a:r>
            <a:r>
              <a:rPr lang="en-GB" dirty="0" err="1"/>
              <a:t>δι</a:t>
            </a:r>
            <a:r>
              <a:rPr lang="en-GB" dirty="0"/>
              <a:t>απρα</a:t>
            </a:r>
            <a:r>
              <a:rPr lang="en-GB" dirty="0" err="1"/>
              <a:t>γμ</a:t>
            </a:r>
            <a:r>
              <a:rPr lang="en-GB" dirty="0"/>
              <a:t>α</a:t>
            </a:r>
            <a:r>
              <a:rPr lang="en-GB" dirty="0" err="1"/>
              <a:t>τεύσεις</a:t>
            </a:r>
            <a:r>
              <a:rPr lang="en-GB" dirty="0"/>
              <a:t> </a:t>
            </a:r>
            <a:r>
              <a:rPr lang="en-GB" dirty="0" err="1"/>
              <a:t>γι</a:t>
            </a:r>
            <a:r>
              <a:rPr lang="en-GB" dirty="0"/>
              <a:t>α </a:t>
            </a:r>
            <a:r>
              <a:rPr lang="en-GB" dirty="0" err="1"/>
              <a:t>ενδεχόμενη</a:t>
            </a:r>
            <a:r>
              <a:rPr lang="en-GB" dirty="0"/>
              <a:t> «επ</a:t>
            </a:r>
            <a:r>
              <a:rPr lang="en-GB" dirty="0" err="1"/>
              <a:t>έκτ</a:t>
            </a:r>
            <a:r>
              <a:rPr lang="en-GB" dirty="0"/>
              <a:t>α</a:t>
            </a:r>
            <a:r>
              <a:rPr lang="en-GB" dirty="0" err="1"/>
              <a:t>ση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μίσθωσης</a:t>
            </a:r>
            <a:r>
              <a:rPr lang="en-GB" dirty="0"/>
              <a:t>», </a:t>
            </a:r>
            <a:r>
              <a:rPr lang="en-GB" dirty="0" err="1"/>
              <a:t>οι</a:t>
            </a:r>
            <a:r>
              <a:rPr lang="en-GB" dirty="0"/>
              <a:t> οπ</a:t>
            </a:r>
            <a:r>
              <a:rPr lang="en-GB" dirty="0" err="1"/>
              <a:t>οίες</a:t>
            </a:r>
            <a:r>
              <a:rPr lang="en-GB" dirty="0"/>
              <a:t> κα</a:t>
            </a:r>
            <a:r>
              <a:rPr lang="en-GB" dirty="0" err="1"/>
              <a:t>τά</a:t>
            </a:r>
            <a:r>
              <a:rPr lang="en-GB" dirty="0"/>
              <a:t> π</a:t>
            </a:r>
            <a:r>
              <a:rPr lang="en-GB" dirty="0" err="1"/>
              <a:t>άσ</a:t>
            </a:r>
            <a:r>
              <a:rPr lang="en-GB" dirty="0"/>
              <a:t>α π</a:t>
            </a:r>
            <a:r>
              <a:rPr lang="en-GB" dirty="0" err="1"/>
              <a:t>ιθ</a:t>
            </a:r>
            <a:r>
              <a:rPr lang="en-GB" dirty="0"/>
              <a:t>α</a:t>
            </a:r>
            <a:r>
              <a:rPr lang="en-GB" dirty="0" err="1"/>
              <a:t>νότητ</a:t>
            </a:r>
            <a:r>
              <a:rPr lang="en-GB" dirty="0"/>
              <a:t>α θα </a:t>
            </a:r>
            <a:r>
              <a:rPr lang="en-GB" dirty="0" err="1"/>
              <a:t>οδηγήσουν</a:t>
            </a:r>
            <a:r>
              <a:rPr lang="en-GB" dirty="0"/>
              <a:t> (</a:t>
            </a:r>
            <a:r>
              <a:rPr lang="en-GB" dirty="0" err="1"/>
              <a:t>εφόσον</a:t>
            </a:r>
            <a:r>
              <a:rPr lang="en-GB" dirty="0"/>
              <a:t> επ</a:t>
            </a:r>
            <a:r>
              <a:rPr lang="en-GB" dirty="0" err="1"/>
              <a:t>ιτευχθεί</a:t>
            </a:r>
            <a:r>
              <a:rPr lang="en-GB" dirty="0"/>
              <a:t> </a:t>
            </a:r>
            <a:r>
              <a:rPr lang="en-GB" dirty="0" err="1"/>
              <a:t>συμφωνί</a:t>
            </a:r>
            <a:r>
              <a:rPr lang="en-GB" dirty="0"/>
              <a:t>ας) και </a:t>
            </a:r>
            <a:r>
              <a:rPr lang="en-GB" dirty="0" err="1"/>
              <a:t>σε</a:t>
            </a:r>
            <a:r>
              <a:rPr lang="en-GB" dirty="0"/>
              <a:t> π</a:t>
            </a:r>
            <a:r>
              <a:rPr lang="en-GB" dirty="0" err="1"/>
              <a:t>ολύ</a:t>
            </a:r>
            <a:r>
              <a:rPr lang="en-GB" dirty="0"/>
              <a:t> </a:t>
            </a:r>
            <a:r>
              <a:rPr lang="en-GB" dirty="0" err="1"/>
              <a:t>υψηλότερο</a:t>
            </a:r>
            <a:r>
              <a:rPr lang="en-GB" dirty="0"/>
              <a:t> επ</a:t>
            </a:r>
            <a:r>
              <a:rPr lang="en-GB" dirty="0" err="1"/>
              <a:t>ιτόκιο</a:t>
            </a:r>
            <a:r>
              <a:rPr lang="en-GB" dirty="0"/>
              <a:t>. Τα παραπ</a:t>
            </a:r>
            <a:r>
              <a:rPr lang="en-GB" dirty="0" err="1"/>
              <a:t>άνω</a:t>
            </a:r>
            <a:r>
              <a:rPr lang="en-GB" dirty="0"/>
              <a:t> </a:t>
            </a:r>
            <a:r>
              <a:rPr lang="en-GB" dirty="0" err="1"/>
              <a:t>όμως</a:t>
            </a:r>
            <a:r>
              <a:rPr lang="en-GB" dirty="0"/>
              <a:t> </a:t>
            </a:r>
            <a:r>
              <a:rPr lang="en-GB" dirty="0" err="1"/>
              <a:t>δεν</a:t>
            </a:r>
            <a:r>
              <a:rPr lang="en-GB" dirty="0"/>
              <a:t> </a:t>
            </a:r>
            <a:r>
              <a:rPr lang="en-GB" dirty="0" err="1"/>
              <a:t>ισχύει</a:t>
            </a:r>
            <a:r>
              <a:rPr lang="en-GB" dirty="0"/>
              <a:t> απ</a:t>
            </a:r>
            <a:r>
              <a:rPr lang="en-GB" dirty="0" err="1"/>
              <a:t>όλυτ</a:t>
            </a:r>
            <a:r>
              <a:rPr lang="en-GB" dirty="0"/>
              <a:t>α </a:t>
            </a:r>
            <a:r>
              <a:rPr lang="en-GB" dirty="0" err="1"/>
              <a:t>ούτε</a:t>
            </a:r>
            <a:r>
              <a:rPr lang="en-GB" dirty="0"/>
              <a:t> </a:t>
            </a:r>
            <a:r>
              <a:rPr lang="en-GB" dirty="0" err="1"/>
              <a:t>είν</a:t>
            </a:r>
            <a:r>
              <a:rPr lang="en-GB" dirty="0"/>
              <a:t>αι </a:t>
            </a:r>
            <a:r>
              <a:rPr lang="en-GB" dirty="0" err="1"/>
              <a:t>δεσμευτικό</a:t>
            </a:r>
            <a:r>
              <a:rPr lang="en-GB" dirty="0"/>
              <a:t>, α</a:t>
            </a:r>
            <a:r>
              <a:rPr lang="en-GB" dirty="0" err="1"/>
              <a:t>λλά</a:t>
            </a:r>
            <a:r>
              <a:rPr lang="en-GB" dirty="0"/>
              <a:t> </a:t>
            </a:r>
            <a:r>
              <a:rPr lang="en-GB" dirty="0" err="1"/>
              <a:t>εξ</a:t>
            </a:r>
            <a:r>
              <a:rPr lang="en-GB" dirty="0"/>
              <a:t>α</a:t>
            </a:r>
            <a:r>
              <a:rPr lang="en-GB" dirty="0" err="1"/>
              <a:t>ρτάτ</a:t>
            </a:r>
            <a:r>
              <a:rPr lang="en-GB" dirty="0"/>
              <a:t>αι </a:t>
            </a:r>
            <a:r>
              <a:rPr lang="en-GB" dirty="0" err="1"/>
              <a:t>άμεσ</a:t>
            </a:r>
            <a:r>
              <a:rPr lang="en-GB" dirty="0"/>
              <a:t>α από </a:t>
            </a:r>
            <a:r>
              <a:rPr lang="en-GB" dirty="0" err="1"/>
              <a:t>τους</a:t>
            </a:r>
            <a:r>
              <a:rPr lang="en-GB" dirty="0"/>
              <a:t> </a:t>
            </a:r>
            <a:r>
              <a:rPr lang="en-GB" dirty="0" err="1"/>
              <a:t>όρους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σύμ</a:t>
            </a:r>
            <a:r>
              <a:rPr lang="en-GB" dirty="0"/>
              <a:t>βα</a:t>
            </a:r>
            <a:r>
              <a:rPr lang="en-GB" dirty="0" err="1"/>
              <a:t>σης</a:t>
            </a:r>
            <a:r>
              <a:rPr lang="en-GB" dirty="0"/>
              <a:t>. </a:t>
            </a:r>
            <a:r>
              <a:rPr lang="en-GB" dirty="0" err="1"/>
              <a:t>Γι</a:t>
            </a:r>
            <a:r>
              <a:rPr lang="en-GB" dirty="0"/>
              <a:t>α πα</a:t>
            </a:r>
            <a:r>
              <a:rPr lang="en-GB" dirty="0" err="1"/>
              <a:t>ράδειγμ</a:t>
            </a:r>
            <a:r>
              <a:rPr lang="en-GB" dirty="0"/>
              <a:t>α, </a:t>
            </a:r>
            <a:r>
              <a:rPr lang="en-GB" dirty="0" err="1"/>
              <a:t>γι</a:t>
            </a:r>
            <a:r>
              <a:rPr lang="en-GB" dirty="0"/>
              <a:t>α π</a:t>
            </a:r>
            <a:r>
              <a:rPr lang="en-GB" dirty="0" err="1"/>
              <a:t>ερίοδο</a:t>
            </a:r>
            <a:r>
              <a:rPr lang="en-GB" dirty="0"/>
              <a:t> αποπ</a:t>
            </a:r>
            <a:r>
              <a:rPr lang="en-GB" dirty="0" err="1"/>
              <a:t>ληρωμής</a:t>
            </a:r>
            <a:r>
              <a:rPr lang="en-GB" dirty="0"/>
              <a:t> </a:t>
            </a:r>
            <a:r>
              <a:rPr lang="en-GB" dirty="0" err="1"/>
              <a:t>οκτώ</a:t>
            </a:r>
            <a:r>
              <a:rPr lang="en-GB" dirty="0"/>
              <a:t> </a:t>
            </a:r>
            <a:r>
              <a:rPr lang="en-GB" dirty="0" err="1"/>
              <a:t>ετών</a:t>
            </a:r>
            <a:r>
              <a:rPr lang="en-GB" dirty="0"/>
              <a:t>, θα μπ</a:t>
            </a:r>
            <a:r>
              <a:rPr lang="en-GB" dirty="0" err="1"/>
              <a:t>ορούσε</a:t>
            </a:r>
            <a:r>
              <a:rPr lang="en-GB" dirty="0"/>
              <a:t> η </a:t>
            </a:r>
            <a:r>
              <a:rPr lang="en-GB" dirty="0" err="1"/>
              <a:t>ετ</a:t>
            </a:r>
            <a:r>
              <a:rPr lang="en-GB" dirty="0"/>
              <a:t>α</a:t>
            </a:r>
            <a:r>
              <a:rPr lang="en-GB" dirty="0" err="1"/>
              <a:t>ιρεί</a:t>
            </a:r>
            <a:r>
              <a:rPr lang="en-GB" dirty="0"/>
              <a:t>α να επανα</a:t>
            </a:r>
            <a:r>
              <a:rPr lang="en-GB" dirty="0" err="1"/>
              <a:t>κτήσει</a:t>
            </a:r>
            <a:r>
              <a:rPr lang="en-GB" dirty="0"/>
              <a:t> τα π</a:t>
            </a:r>
            <a:r>
              <a:rPr lang="en-GB" dirty="0" err="1"/>
              <a:t>λοί</a:t>
            </a:r>
            <a:r>
              <a:rPr lang="en-GB" dirty="0"/>
              <a:t>α </a:t>
            </a:r>
            <a:r>
              <a:rPr lang="en-GB" dirty="0" err="1"/>
              <a:t>ήδη</a:t>
            </a:r>
            <a:r>
              <a:rPr lang="en-GB" dirty="0"/>
              <a:t> από </a:t>
            </a:r>
            <a:r>
              <a:rPr lang="en-GB" dirty="0" err="1"/>
              <a:t>το</a:t>
            </a:r>
            <a:r>
              <a:rPr lang="en-GB" dirty="0"/>
              <a:t> π</a:t>
            </a:r>
            <a:r>
              <a:rPr lang="en-GB" dirty="0" err="1"/>
              <a:t>έμ</a:t>
            </a:r>
            <a:r>
              <a:rPr lang="en-GB" dirty="0"/>
              <a:t>π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έτος</a:t>
            </a:r>
            <a:r>
              <a:rPr lang="en-GB" dirty="0"/>
              <a:t> (α</a:t>
            </a:r>
            <a:r>
              <a:rPr lang="en-GB" dirty="0" err="1"/>
              <a:t>ντί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ογδόου</a:t>
            </a:r>
            <a:r>
              <a:rPr lang="en-GB" dirty="0"/>
              <a:t>) </a:t>
            </a:r>
            <a:r>
              <a:rPr lang="en-GB" dirty="0" err="1"/>
              <a:t>με</a:t>
            </a:r>
            <a:r>
              <a:rPr lang="en-GB" dirty="0"/>
              <a:t> α</a:t>
            </a:r>
            <a:r>
              <a:rPr lang="en-GB" dirty="0" err="1"/>
              <a:t>ντίστοιχες</a:t>
            </a:r>
            <a:r>
              <a:rPr lang="en-GB" dirty="0"/>
              <a:t> </a:t>
            </a:r>
            <a:r>
              <a:rPr lang="en-GB" dirty="0" err="1"/>
              <a:t>όμως</a:t>
            </a:r>
            <a:r>
              <a:rPr lang="en-GB" dirty="0"/>
              <a:t> </a:t>
            </a:r>
            <a:r>
              <a:rPr lang="en-GB" dirty="0" err="1"/>
              <a:t>οικονομικές</a:t>
            </a:r>
            <a:r>
              <a:rPr lang="en-GB" dirty="0"/>
              <a:t> επιβα</a:t>
            </a:r>
            <a:r>
              <a:rPr lang="en-GB" dirty="0" err="1"/>
              <a:t>ρύνσεις</a:t>
            </a:r>
            <a:r>
              <a:rPr lang="en-GB" dirty="0"/>
              <a:t> </a:t>
            </a:r>
            <a:r>
              <a:rPr lang="en-GB" dirty="0" err="1"/>
              <a:t>γι</a:t>
            </a:r>
            <a:r>
              <a:rPr lang="en-GB" dirty="0"/>
              <a:t>α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μισθωτή</a:t>
            </a:r>
            <a:r>
              <a:rPr lang="en-GB" dirty="0"/>
              <a:t>. 4. </a:t>
            </a:r>
            <a:r>
              <a:rPr lang="en-GB" dirty="0" err="1"/>
              <a:t>Υψηλό</a:t>
            </a:r>
            <a:r>
              <a:rPr lang="en-GB" dirty="0"/>
              <a:t> φα</a:t>
            </a:r>
            <a:r>
              <a:rPr lang="en-GB" dirty="0" err="1"/>
              <a:t>ινομενικό</a:t>
            </a:r>
            <a:r>
              <a:rPr lang="en-GB" dirty="0"/>
              <a:t> </a:t>
            </a:r>
            <a:r>
              <a:rPr lang="en-GB" dirty="0" err="1"/>
              <a:t>κόστος</a:t>
            </a:r>
            <a:r>
              <a:rPr lang="en-GB" dirty="0"/>
              <a:t> </a:t>
            </a:r>
            <a:r>
              <a:rPr lang="en-GB" dirty="0" err="1"/>
              <a:t>Το</a:t>
            </a:r>
            <a:r>
              <a:rPr lang="en-GB" dirty="0"/>
              <a:t> φα</a:t>
            </a:r>
            <a:r>
              <a:rPr lang="en-GB" dirty="0" err="1"/>
              <a:t>ινομενικό</a:t>
            </a:r>
            <a:r>
              <a:rPr lang="en-GB" dirty="0"/>
              <a:t> </a:t>
            </a:r>
            <a:r>
              <a:rPr lang="en-GB" dirty="0" err="1"/>
              <a:t>κόστος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μοντέλου</a:t>
            </a:r>
            <a:r>
              <a:rPr lang="en-GB" dirty="0"/>
              <a:t> π</a:t>
            </a:r>
            <a:r>
              <a:rPr lang="en-GB" dirty="0" err="1"/>
              <a:t>ώλησης</a:t>
            </a:r>
            <a:r>
              <a:rPr lang="en-GB" dirty="0"/>
              <a:t> και επανα</a:t>
            </a:r>
            <a:r>
              <a:rPr lang="en-GB" dirty="0" err="1"/>
              <a:t>μίσθωσης</a:t>
            </a:r>
            <a:r>
              <a:rPr lang="en-GB" dirty="0"/>
              <a:t> </a:t>
            </a:r>
            <a:r>
              <a:rPr lang="en-GB" dirty="0" err="1"/>
              <a:t>είν</a:t>
            </a:r>
            <a:r>
              <a:rPr lang="en-GB" dirty="0"/>
              <a:t>αι </a:t>
            </a:r>
            <a:r>
              <a:rPr lang="en-GB" dirty="0" err="1"/>
              <a:t>συχνά</a:t>
            </a:r>
            <a:r>
              <a:rPr lang="en-GB" dirty="0"/>
              <a:t> </a:t>
            </a:r>
            <a:r>
              <a:rPr lang="en-GB" dirty="0" err="1"/>
              <a:t>υψηλότερο</a:t>
            </a:r>
            <a:r>
              <a:rPr lang="en-GB" dirty="0"/>
              <a:t> από </a:t>
            </a:r>
            <a:r>
              <a:rPr lang="en-GB" dirty="0" err="1"/>
              <a:t>το</a:t>
            </a:r>
            <a:r>
              <a:rPr lang="en-GB" dirty="0"/>
              <a:t> επ</a:t>
            </a:r>
            <a:r>
              <a:rPr lang="en-GB" dirty="0" err="1"/>
              <a:t>ιτόκιο</a:t>
            </a:r>
            <a:r>
              <a:rPr lang="en-GB" dirty="0"/>
              <a:t> </a:t>
            </a:r>
            <a:r>
              <a:rPr lang="en-GB" dirty="0" err="1"/>
              <a:t>τρ</a:t>
            </a:r>
            <a:r>
              <a:rPr lang="en-GB" dirty="0"/>
              <a:t>απ</a:t>
            </a:r>
            <a:r>
              <a:rPr lang="en-GB" dirty="0" err="1"/>
              <a:t>εζικού</a:t>
            </a:r>
            <a:r>
              <a:rPr lang="en-GB" dirty="0"/>
              <a:t> δα</a:t>
            </a:r>
            <a:r>
              <a:rPr lang="en-GB" dirty="0" err="1"/>
              <a:t>νεισμού</a:t>
            </a:r>
            <a:r>
              <a:rPr lang="en-GB" dirty="0"/>
              <a:t> </a:t>
            </a:r>
            <a:r>
              <a:rPr lang="en-GB" dirty="0" err="1"/>
              <a:t>κι</a:t>
            </a:r>
            <a:r>
              <a:rPr lang="en-GB" dirty="0"/>
              <a:t> α</a:t>
            </a:r>
            <a:r>
              <a:rPr lang="en-GB" dirty="0" err="1"/>
              <a:t>υτό</a:t>
            </a:r>
            <a:r>
              <a:rPr lang="en-GB" dirty="0"/>
              <a:t> </a:t>
            </a:r>
            <a:r>
              <a:rPr lang="en-GB" dirty="0" err="1"/>
              <a:t>γι</a:t>
            </a:r>
            <a:r>
              <a:rPr lang="en-GB" dirty="0"/>
              <a:t>α</a:t>
            </a:r>
            <a:r>
              <a:rPr lang="en-GB" dirty="0" err="1"/>
              <a:t>τί</a:t>
            </a:r>
            <a:r>
              <a:rPr lang="en-GB" dirty="0"/>
              <a:t> </a:t>
            </a:r>
            <a:r>
              <a:rPr lang="en-GB" dirty="0" err="1"/>
              <a:t>στην</a:t>
            </a:r>
            <a:r>
              <a:rPr lang="en-GB" dirty="0"/>
              <a:t> π</a:t>
            </a:r>
            <a:r>
              <a:rPr lang="en-GB" dirty="0" err="1"/>
              <a:t>ερί</a:t>
            </a:r>
            <a:r>
              <a:rPr lang="en-GB" dirty="0"/>
              <a:t>π</a:t>
            </a:r>
            <a:r>
              <a:rPr lang="en-GB" dirty="0" err="1"/>
              <a:t>τωση</a:t>
            </a:r>
            <a:r>
              <a:rPr lang="en-GB" dirty="0"/>
              <a:t> α</a:t>
            </a:r>
            <a:r>
              <a:rPr lang="en-GB" dirty="0" err="1"/>
              <a:t>υτή</a:t>
            </a:r>
            <a:r>
              <a:rPr lang="en-GB" dirty="0"/>
              <a:t> ο επ</a:t>
            </a:r>
            <a:r>
              <a:rPr lang="en-GB" dirty="0" err="1"/>
              <a:t>ενδυτής</a:t>
            </a:r>
            <a:r>
              <a:rPr lang="en-GB" dirty="0"/>
              <a:t>-α</a:t>
            </a:r>
            <a:r>
              <a:rPr lang="en-GB" dirty="0" err="1"/>
              <a:t>γορ</a:t>
            </a:r>
            <a:r>
              <a:rPr lang="en-GB" dirty="0"/>
              <a:t>α</a:t>
            </a:r>
            <a:r>
              <a:rPr lang="en-GB" dirty="0" err="1"/>
              <a:t>στής</a:t>
            </a:r>
            <a:r>
              <a:rPr lang="en-GB" dirty="0"/>
              <a:t> αναλαμβ</a:t>
            </a:r>
            <a:r>
              <a:rPr lang="en-GB" dirty="0" err="1"/>
              <a:t>άνει</a:t>
            </a:r>
            <a:r>
              <a:rPr lang="en-GB" dirty="0"/>
              <a:t> π</a:t>
            </a:r>
            <a:r>
              <a:rPr lang="en-GB" dirty="0" err="1"/>
              <a:t>ολύ</a:t>
            </a:r>
            <a:r>
              <a:rPr lang="en-GB" dirty="0"/>
              <a:t> </a:t>
            </a:r>
            <a:r>
              <a:rPr lang="en-GB" dirty="0" err="1"/>
              <a:t>μεγ</a:t>
            </a:r>
            <a:r>
              <a:rPr lang="en-GB" dirty="0"/>
              <a:t>α</a:t>
            </a:r>
            <a:r>
              <a:rPr lang="en-GB" dirty="0" err="1"/>
              <a:t>λύτερο</a:t>
            </a:r>
            <a:r>
              <a:rPr lang="en-GB" dirty="0"/>
              <a:t> </a:t>
            </a:r>
            <a:r>
              <a:rPr lang="en-GB" dirty="0" err="1"/>
              <a:t>ρίσκο</a:t>
            </a:r>
            <a:r>
              <a:rPr lang="en-GB" dirty="0"/>
              <a:t> απ’ </a:t>
            </a:r>
            <a:r>
              <a:rPr lang="en-GB" dirty="0" err="1"/>
              <a:t>ότι</a:t>
            </a:r>
            <a:r>
              <a:rPr lang="en-GB" dirty="0"/>
              <a:t> </a:t>
            </a:r>
            <a:r>
              <a:rPr lang="en-GB" dirty="0" err="1"/>
              <a:t>εάν</a:t>
            </a:r>
            <a:r>
              <a:rPr lang="en-GB" dirty="0"/>
              <a:t> επ</a:t>
            </a:r>
            <a:r>
              <a:rPr lang="en-GB" dirty="0" err="1"/>
              <a:t>ρόκειτο</a:t>
            </a:r>
            <a:r>
              <a:rPr lang="en-GB" dirty="0"/>
              <a:t> </a:t>
            </a:r>
            <a:r>
              <a:rPr lang="en-GB" dirty="0" err="1"/>
              <a:t>γι</a:t>
            </a:r>
            <a:r>
              <a:rPr lang="en-GB" dirty="0"/>
              <a:t>α </a:t>
            </a:r>
            <a:r>
              <a:rPr lang="en-GB" dirty="0" err="1"/>
              <a:t>την</a:t>
            </a:r>
            <a:r>
              <a:rPr lang="en-GB" dirty="0"/>
              <a:t> πα</a:t>
            </a:r>
            <a:r>
              <a:rPr lang="en-GB" dirty="0" err="1"/>
              <a:t>ροχή</a:t>
            </a:r>
            <a:r>
              <a:rPr lang="en-GB" dirty="0"/>
              <a:t> </a:t>
            </a:r>
            <a:r>
              <a:rPr lang="en-GB" dirty="0" err="1"/>
              <a:t>κά</a:t>
            </a:r>
            <a:r>
              <a:rPr lang="en-GB" dirty="0"/>
              <a:t>π</a:t>
            </a:r>
            <a:r>
              <a:rPr lang="en-GB" dirty="0" err="1"/>
              <a:t>οιου</a:t>
            </a:r>
            <a:r>
              <a:rPr lang="en-GB" dirty="0"/>
              <a:t> δα</a:t>
            </a:r>
            <a:r>
              <a:rPr lang="en-GB" dirty="0" err="1"/>
              <a:t>νείου</a:t>
            </a:r>
            <a:r>
              <a:rPr lang="en-GB" dirty="0"/>
              <a:t>. Πα</a:t>
            </a:r>
            <a:r>
              <a:rPr lang="en-GB" dirty="0" err="1"/>
              <a:t>ρόλ</a:t>
            </a:r>
            <a:r>
              <a:rPr lang="en-GB" dirty="0"/>
              <a:t>α’ α</a:t>
            </a:r>
            <a:r>
              <a:rPr lang="en-GB" dirty="0" err="1"/>
              <a:t>υτά</a:t>
            </a:r>
            <a:r>
              <a:rPr lang="en-GB" dirty="0"/>
              <a:t>, η βα</a:t>
            </a:r>
            <a:r>
              <a:rPr lang="en-GB" dirty="0" err="1"/>
              <a:t>θύτερη</a:t>
            </a:r>
            <a:r>
              <a:rPr lang="en-GB" dirty="0"/>
              <a:t> </a:t>
            </a:r>
            <a:r>
              <a:rPr lang="en-GB" dirty="0" err="1"/>
              <a:t>διερεύνηση</a:t>
            </a:r>
            <a:r>
              <a:rPr lang="en-GB" dirty="0"/>
              <a:t> </a:t>
            </a:r>
            <a:r>
              <a:rPr lang="en-GB" dirty="0" err="1"/>
              <a:t>των</a:t>
            </a:r>
            <a:r>
              <a:rPr lang="en-GB" dirty="0"/>
              <a:t> πα</a:t>
            </a:r>
            <a:r>
              <a:rPr lang="en-GB" dirty="0" err="1"/>
              <a:t>ρεχόμενων</a:t>
            </a:r>
            <a:r>
              <a:rPr lang="en-GB" dirty="0"/>
              <a:t> </a:t>
            </a:r>
            <a:r>
              <a:rPr lang="en-GB" dirty="0" err="1"/>
              <a:t>φορο</a:t>
            </a:r>
            <a:r>
              <a:rPr lang="en-GB" dirty="0"/>
              <a:t>απα</a:t>
            </a:r>
            <a:r>
              <a:rPr lang="en-GB" dirty="0" err="1"/>
              <a:t>λλ</a:t>
            </a:r>
            <a:r>
              <a:rPr lang="en-GB" dirty="0"/>
              <a:t>α</a:t>
            </a:r>
            <a:r>
              <a:rPr lang="en-GB" dirty="0" err="1"/>
              <a:t>γών</a:t>
            </a:r>
            <a:r>
              <a:rPr lang="en-GB" dirty="0"/>
              <a:t> </a:t>
            </a:r>
            <a:r>
              <a:rPr lang="en-GB" dirty="0" err="1"/>
              <a:t>μετριάζει</a:t>
            </a:r>
            <a:r>
              <a:rPr lang="en-GB" dirty="0"/>
              <a:t> </a:t>
            </a:r>
            <a:r>
              <a:rPr lang="en-GB" dirty="0" err="1"/>
              <a:t>την</a:t>
            </a:r>
            <a:r>
              <a:rPr lang="en-GB" dirty="0"/>
              <a:t> α</a:t>
            </a:r>
            <a:r>
              <a:rPr lang="en-GB" dirty="0" err="1"/>
              <a:t>ρχική</a:t>
            </a:r>
            <a:r>
              <a:rPr lang="en-GB" dirty="0"/>
              <a:t> </a:t>
            </a:r>
            <a:r>
              <a:rPr lang="en-GB" dirty="0" err="1"/>
              <a:t>εντύ</a:t>
            </a:r>
            <a:r>
              <a:rPr lang="en-GB" dirty="0"/>
              <a:t>π</a:t>
            </a:r>
            <a:r>
              <a:rPr lang="en-GB" dirty="0" err="1"/>
              <a:t>ωση</a:t>
            </a:r>
            <a:r>
              <a:rPr lang="en-GB" dirty="0"/>
              <a:t>, </a:t>
            </a:r>
            <a:r>
              <a:rPr lang="en-GB" dirty="0" err="1"/>
              <a:t>δημιουργώντ</a:t>
            </a:r>
            <a:r>
              <a:rPr lang="en-GB" dirty="0"/>
              <a:t>ας </a:t>
            </a:r>
            <a:r>
              <a:rPr lang="en-GB" dirty="0" err="1"/>
              <a:t>μάλιστ</a:t>
            </a:r>
            <a:r>
              <a:rPr lang="en-GB" dirty="0"/>
              <a:t>α π</a:t>
            </a:r>
            <a:r>
              <a:rPr lang="en-GB" dirty="0" err="1"/>
              <a:t>λεονεκτική</a:t>
            </a:r>
            <a:r>
              <a:rPr lang="en-GB" dirty="0"/>
              <a:t> κα</a:t>
            </a:r>
            <a:r>
              <a:rPr lang="en-GB" dirty="0" err="1"/>
              <a:t>τάστ</a:t>
            </a:r>
            <a:r>
              <a:rPr lang="en-GB" dirty="0"/>
              <a:t>α</a:t>
            </a:r>
            <a:r>
              <a:rPr lang="en-GB" dirty="0" err="1"/>
              <a:t>ση</a:t>
            </a:r>
            <a:r>
              <a:rPr lang="en-GB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7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872328-9E20-0145-A827-68655C04E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523875"/>
            <a:ext cx="11103769" cy="56888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/>
              <a:t>Η προέλευση των τυποποιημένων ναυλοσύμφωνων ποικίλλει. Μερικά έχουν</a:t>
            </a:r>
          </a:p>
          <a:p>
            <a:pPr marL="0" indent="0">
              <a:buNone/>
            </a:pPr>
            <a:r>
              <a:rPr lang="el-GR"/>
              <a:t>αναπτυχτεί από οργανισμούς, για ένα συγκεκριμένο εμπόριο όπως σιτηρά, άνθρακα ή</a:t>
            </a:r>
          </a:p>
          <a:p>
            <a:pPr marL="0" indent="0">
              <a:buNone/>
            </a:pPr>
            <a:r>
              <a:rPr lang="el-GR"/>
              <a:t>μεταλλεύματα, ενώ αλλά έχουν σχεδιαστεί από εταιρείες για συγκεκριμένα φορτία</a:t>
            </a:r>
          </a:p>
          <a:p>
            <a:pPr marL="0" indent="0">
              <a:buNone/>
            </a:pPr>
            <a:r>
              <a:rPr lang="el-GR"/>
              <a:t>όπως η μεταφορά πετρελαίου. Μερικοί από τους οργανισμούς έκδοσης</a:t>
            </a:r>
          </a:p>
          <a:p>
            <a:pPr marL="0" indent="0">
              <a:buNone/>
            </a:pPr>
            <a:r>
              <a:rPr lang="el-GR"/>
              <a:t>ναυλοσύμφωνων είναι: η </a:t>
            </a:r>
            <a:r>
              <a:rPr lang="af-ZA"/>
              <a:t>BIMCO (Baltic and International Maritime Conference), </a:t>
            </a:r>
            <a:r>
              <a:rPr lang="el-GR"/>
              <a:t>η</a:t>
            </a:r>
          </a:p>
          <a:p>
            <a:pPr marL="0" indent="0">
              <a:buNone/>
            </a:pPr>
            <a:r>
              <a:rPr lang="af-ZA"/>
              <a:t>ASBA (Association of Shipbrokers &amp; Agents), </a:t>
            </a:r>
            <a:r>
              <a:rPr lang="el-GR"/>
              <a:t>η </a:t>
            </a:r>
            <a:r>
              <a:rPr lang="af-ZA"/>
              <a:t>INTERTANKO (International </a:t>
            </a:r>
          </a:p>
          <a:p>
            <a:pPr marL="0" indent="0">
              <a:buNone/>
            </a:pPr>
            <a:r>
              <a:rPr lang="af-ZA"/>
              <a:t>Association of Independent Tanker Owners), </a:t>
            </a:r>
            <a:r>
              <a:rPr lang="el-GR"/>
              <a:t>η </a:t>
            </a:r>
            <a:r>
              <a:rPr lang="af-ZA"/>
              <a:t>FONASBA (Federation of National </a:t>
            </a:r>
          </a:p>
          <a:p>
            <a:pPr marL="0" indent="0">
              <a:buNone/>
            </a:pPr>
            <a:r>
              <a:rPr lang="af-ZA"/>
              <a:t>Associations of Shipbrokers and Agents), </a:t>
            </a:r>
            <a:r>
              <a:rPr lang="el-GR"/>
              <a:t>το Ναυτικό Επιμελητήριο Ηνωμένου</a:t>
            </a:r>
          </a:p>
          <a:p>
            <a:pPr marL="0" indent="0">
              <a:buNone/>
            </a:pPr>
            <a:r>
              <a:rPr lang="el-GR"/>
              <a:t>Βασιλείου (</a:t>
            </a:r>
            <a:r>
              <a:rPr lang="af-ZA"/>
              <a:t>United Kingdom Chamber of Shipping), </a:t>
            </a:r>
            <a:r>
              <a:rPr lang="el-GR"/>
              <a:t>το Ναυτιλιακό Χρηματιστήριο</a:t>
            </a:r>
          </a:p>
          <a:p>
            <a:pPr marL="0" indent="0">
              <a:buNone/>
            </a:pPr>
            <a:r>
              <a:rPr lang="el-GR"/>
              <a:t>Ιαπωνίας (</a:t>
            </a:r>
            <a:r>
              <a:rPr lang="af-ZA"/>
              <a:t>Japanese Shipping Exchange) </a:t>
            </a:r>
            <a:r>
              <a:rPr lang="el-GR"/>
              <a:t>και η </a:t>
            </a:r>
            <a:r>
              <a:rPr lang="af-ZA"/>
              <a:t>NYPE (New York Product Exchange)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817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A0A6C9-0E74-5342-8546-5E32559CA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0996613" cy="40005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/>
              <a:t>Tο “</a:t>
            </a:r>
            <a:r>
              <a:rPr lang="af-ZA"/>
              <a:t>AUSBAR” (Australian Barley), </a:t>
            </a:r>
            <a:r>
              <a:rPr lang="el-GR"/>
              <a:t>το οποίο εκδόθηκε το 1975 από την</a:t>
            </a:r>
          </a:p>
          <a:p>
            <a:pPr marL="0" indent="0">
              <a:buNone/>
            </a:pPr>
            <a:r>
              <a:rPr lang="el-GR"/>
              <a:t>Αυστραλιανή Επιτροπή Κριθαριού (</a:t>
            </a:r>
            <a:r>
              <a:rPr lang="af-ZA"/>
              <a:t>Australian Barley Board) </a:t>
            </a:r>
            <a:r>
              <a:rPr lang="el-GR"/>
              <a:t>για την μεταφορά</a:t>
            </a:r>
          </a:p>
          <a:p>
            <a:pPr marL="0" indent="0">
              <a:buNone/>
            </a:pPr>
            <a:r>
              <a:rPr lang="el-GR"/>
              <a:t>κριθαριού από την Αυστραλία. </a:t>
            </a:r>
          </a:p>
          <a:p>
            <a:pPr marL="0" indent="0">
              <a:buNone/>
            </a:pPr>
            <a:r>
              <a:rPr lang="el-GR"/>
              <a:t>Tο “</a:t>
            </a:r>
            <a:r>
              <a:rPr lang="af-ZA"/>
              <a:t>AUSTWHET 1990” (Australian Wheat Charter 1990),</a:t>
            </a:r>
            <a:r>
              <a:rPr lang="el-GR"/>
              <a:t>το οποίο εκδόθηκε</a:t>
            </a:r>
          </a:p>
          <a:p>
            <a:pPr marL="0" indent="0">
              <a:buNone/>
            </a:pPr>
            <a:r>
              <a:rPr lang="el-GR"/>
              <a:t>πρώτη φορά το 1956, τροποποιήθηκε άλλες δύο φορές μέχρι το 1990 όπου</a:t>
            </a:r>
          </a:p>
          <a:p>
            <a:pPr marL="0" indent="0">
              <a:buNone/>
            </a:pPr>
            <a:r>
              <a:rPr lang="el-GR"/>
              <a:t>αναθεωρήθηκε και εγκρίθηκε από την </a:t>
            </a:r>
            <a:r>
              <a:rPr lang="af-ZA"/>
              <a:t>BIMCO </a:t>
            </a:r>
            <a:r>
              <a:rPr lang="el-GR"/>
              <a:t>και μετονομάστηκε από</a:t>
            </a:r>
          </a:p>
          <a:p>
            <a:pPr marL="0" indent="0">
              <a:buNone/>
            </a:pPr>
            <a:r>
              <a:rPr lang="el-GR"/>
              <a:t>“</a:t>
            </a:r>
            <a:r>
              <a:rPr lang="af-ZA"/>
              <a:t>AUSTWHET” </a:t>
            </a:r>
            <a:r>
              <a:rPr lang="el-GR"/>
              <a:t>σε “</a:t>
            </a:r>
            <a:r>
              <a:rPr lang="af-ZA"/>
              <a:t>AUSTWHET 1990”. </a:t>
            </a:r>
            <a:r>
              <a:rPr lang="el-GR"/>
              <a:t>Εκδίδεται από την Αυστραλιανή Επιτροπή</a:t>
            </a:r>
          </a:p>
          <a:p>
            <a:pPr marL="0" indent="0">
              <a:buNone/>
            </a:pPr>
            <a:r>
              <a:rPr lang="el-GR"/>
              <a:t>Κριθαριού σε συνεργασία με την </a:t>
            </a:r>
            <a:r>
              <a:rPr lang="af-ZA"/>
              <a:t>BIMCO </a:t>
            </a:r>
            <a:r>
              <a:rPr lang="el-GR"/>
              <a:t>για την μεταφορά κριθαριού από την</a:t>
            </a:r>
          </a:p>
          <a:p>
            <a:pPr marL="0" indent="0">
              <a:buNone/>
            </a:pPr>
            <a:r>
              <a:rPr lang="el-GR"/>
              <a:t>Αυστραλία.</a:t>
            </a:r>
          </a:p>
        </p:txBody>
      </p:sp>
    </p:spTree>
    <p:extLst>
      <p:ext uri="{BB962C8B-B14F-4D97-AF65-F5344CB8AC3E}">
        <p14:creationId xmlns:p14="http://schemas.microsoft.com/office/powerpoint/2010/main" val="480756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CC98F3-A9D2-A447-A533-F0C8BDCBE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" y="273844"/>
            <a:ext cx="11199019" cy="59031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/>
              <a:t>Το “</a:t>
            </a:r>
            <a:r>
              <a:rPr lang="af-ZA"/>
              <a:t>BFC” (Baltimore </a:t>
            </a:r>
            <a:r>
              <a:rPr lang="af-ZA" dirty="0" err="1"/>
              <a:t>Form</a:t>
            </a:r>
            <a:r>
              <a:rPr lang="af-ZA"/>
              <a:t> “C” </a:t>
            </a:r>
            <a:r>
              <a:rPr lang="af-ZA" dirty="0" err="1"/>
              <a:t>Berth</a:t>
            </a:r>
            <a:r>
              <a:rPr lang="af-ZA"/>
              <a:t> </a:t>
            </a:r>
            <a:r>
              <a:rPr lang="af-ZA" dirty="0" err="1"/>
              <a:t>Grain</a:t>
            </a:r>
            <a:r>
              <a:rPr lang="af-ZA"/>
              <a:t> Charter Party), </a:t>
            </a:r>
            <a:r>
              <a:rPr lang="el-GR"/>
              <a:t>το οποίο</a:t>
            </a:r>
          </a:p>
          <a:p>
            <a:pPr marL="0" indent="0">
              <a:buNone/>
            </a:pPr>
            <a:r>
              <a:rPr lang="el-GR"/>
              <a:t>εκδόθηκε το 1913 και είναι εγκεκριμένο από το χρηματιστήριο προϊόντων της Νέας</a:t>
            </a:r>
          </a:p>
          <a:p>
            <a:pPr marL="0" indent="0">
              <a:buNone/>
            </a:pPr>
            <a:r>
              <a:rPr lang="el-GR"/>
              <a:t>Υόρκης (</a:t>
            </a:r>
            <a:r>
              <a:rPr lang="af-ZA"/>
              <a:t>New York </a:t>
            </a:r>
            <a:r>
              <a:rPr lang="af-ZA" dirty="0" err="1"/>
              <a:t>Product</a:t>
            </a:r>
            <a:r>
              <a:rPr lang="af-ZA"/>
              <a:t> Exchange) </a:t>
            </a:r>
            <a:r>
              <a:rPr lang="el-GR"/>
              <a:t>και από τους φορτωτές σιτηρών της Β.</a:t>
            </a:r>
            <a:r>
              <a:rPr lang="el-GR" dirty="0"/>
              <a:t> </a:t>
            </a:r>
          </a:p>
          <a:p>
            <a:pPr marL="0" indent="0">
              <a:buNone/>
            </a:pPr>
            <a:r>
              <a:rPr lang="el-GR"/>
              <a:t>Αμερικής.</a:t>
            </a:r>
            <a:r>
              <a:rPr lang="el-GR" dirty="0"/>
              <a:t> </a:t>
            </a:r>
            <a:endParaRPr lang="el-GR"/>
          </a:p>
          <a:p>
            <a:pPr marL="0" indent="0">
              <a:buNone/>
            </a:pPr>
            <a:r>
              <a:rPr lang="af-ZA" dirty="0" err="1"/>
              <a:t>To</a:t>
            </a:r>
            <a:r>
              <a:rPr lang="af-ZA"/>
              <a:t> “BULCON” (</a:t>
            </a:r>
            <a:r>
              <a:rPr lang="af-ZA" dirty="0" err="1"/>
              <a:t>Chamber</a:t>
            </a:r>
            <a:r>
              <a:rPr lang="af-ZA"/>
              <a:t> of </a:t>
            </a:r>
            <a:r>
              <a:rPr lang="af-ZA" dirty="0" err="1"/>
              <a:t>Shipping</a:t>
            </a:r>
            <a:r>
              <a:rPr lang="af-ZA"/>
              <a:t> </a:t>
            </a:r>
            <a:r>
              <a:rPr lang="af-ZA" dirty="0" err="1"/>
              <a:t>Bulgarian</a:t>
            </a:r>
            <a:r>
              <a:rPr lang="af-ZA"/>
              <a:t> </a:t>
            </a:r>
            <a:r>
              <a:rPr lang="af-ZA" dirty="0" err="1"/>
              <a:t>Berth</a:t>
            </a:r>
            <a:r>
              <a:rPr lang="af-ZA"/>
              <a:t> </a:t>
            </a:r>
            <a:r>
              <a:rPr lang="af-ZA" dirty="0" err="1"/>
              <a:t>Contract</a:t>
            </a:r>
            <a:r>
              <a:rPr lang="af-ZA"/>
              <a:t>), </a:t>
            </a:r>
            <a:r>
              <a:rPr lang="el-GR"/>
              <a:t>το οποίο</a:t>
            </a:r>
          </a:p>
          <a:p>
            <a:pPr marL="0" indent="0">
              <a:buNone/>
            </a:pPr>
            <a:r>
              <a:rPr lang="el-GR"/>
              <a:t>εκδόθηκε από το Ναυτικό Επιμελητήριο Ηνωμένου Βασιλείου το 1911, για την</a:t>
            </a:r>
          </a:p>
          <a:p>
            <a:pPr marL="0" indent="0">
              <a:buNone/>
            </a:pPr>
            <a:r>
              <a:rPr lang="el-GR"/>
              <a:t>μεταφορά σιτηρών σε λιμάνια της Βουλγαρίας.</a:t>
            </a:r>
          </a:p>
        </p:txBody>
      </p:sp>
    </p:spTree>
    <p:extLst>
      <p:ext uri="{BB962C8B-B14F-4D97-AF65-F5344CB8AC3E}">
        <p14:creationId xmlns:p14="http://schemas.microsoft.com/office/powerpoint/2010/main" val="146509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7383EC7-09DE-AA42-8ADF-5F1C8446B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219"/>
            <a:ext cx="10515600" cy="59507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/>
              <a:t>Το “</a:t>
            </a:r>
            <a:r>
              <a:rPr lang="af-ZA"/>
              <a:t>CENTROCON” (Chamber of Shipping River Plate Charter Party), </a:t>
            </a:r>
            <a:r>
              <a:rPr lang="el-GR"/>
              <a:t>το οποίο</a:t>
            </a:r>
          </a:p>
          <a:p>
            <a:pPr marL="0" indent="0">
              <a:buNone/>
            </a:pPr>
            <a:r>
              <a:rPr lang="el-GR"/>
              <a:t>εκδόθηκε και αυτό από το Ναυτικό Επιμελητήριο Ηνωμένου Βασιλείου το 1914, για</a:t>
            </a:r>
          </a:p>
          <a:p>
            <a:pPr marL="0" indent="0">
              <a:buNone/>
            </a:pPr>
            <a:r>
              <a:rPr lang="el-GR"/>
              <a:t>την μεταφορά σιτηρών από το </a:t>
            </a:r>
            <a:r>
              <a:rPr lang="af-ZA"/>
              <a:t>River Plate </a:t>
            </a:r>
            <a:r>
              <a:rPr lang="el-GR"/>
              <a:t>και τη Ν. Αμερική προς κάθε κατεύθυνση. </a:t>
            </a:r>
          </a:p>
          <a:p>
            <a:pPr marL="0" indent="0">
              <a:buNone/>
            </a:pPr>
            <a:r>
              <a:rPr lang="af-ZA"/>
              <a:t>W </a:t>
            </a:r>
            <a:r>
              <a:rPr lang="el-GR"/>
              <a:t>Το “</a:t>
            </a:r>
            <a:r>
              <a:rPr lang="af-ZA"/>
              <a:t>GRAINVOY” (Grain Voyage Charter Party), </a:t>
            </a:r>
            <a:r>
              <a:rPr lang="el-GR"/>
              <a:t>το οποίο εκδόθηκε από την</a:t>
            </a:r>
          </a:p>
          <a:p>
            <a:pPr marL="0" indent="0">
              <a:buNone/>
            </a:pPr>
            <a:r>
              <a:rPr lang="af-ZA"/>
              <a:t>BIMCO </a:t>
            </a:r>
            <a:r>
              <a:rPr lang="el-GR"/>
              <a:t>το 1966. </a:t>
            </a:r>
          </a:p>
          <a:p>
            <a:pPr marL="0" indent="0">
              <a:buNone/>
            </a:pPr>
            <a:r>
              <a:rPr lang="af-ZA"/>
              <a:t>W </a:t>
            </a:r>
            <a:r>
              <a:rPr lang="el-GR"/>
              <a:t>Το “</a:t>
            </a:r>
            <a:r>
              <a:rPr lang="af-ZA"/>
              <a:t>NORGRAIN 89” (North American Grain Charter Party), </a:t>
            </a:r>
            <a:r>
              <a:rPr lang="el-GR"/>
              <a:t>το οποίο εκδόθηκε</a:t>
            </a:r>
          </a:p>
          <a:p>
            <a:pPr marL="0" indent="0">
              <a:buNone/>
            </a:pPr>
            <a:r>
              <a:rPr lang="el-GR"/>
              <a:t>το 1973 από την </a:t>
            </a:r>
            <a:r>
              <a:rPr lang="af-ZA"/>
              <a:t>ASBA, </a:t>
            </a:r>
            <a:r>
              <a:rPr lang="el-GR"/>
              <a:t>την </a:t>
            </a:r>
            <a:r>
              <a:rPr lang="af-ZA"/>
              <a:t>BIMCO </a:t>
            </a:r>
            <a:r>
              <a:rPr lang="el-GR"/>
              <a:t>και τη </a:t>
            </a:r>
            <a:r>
              <a:rPr lang="af-ZA"/>
              <a:t>FONASBA, </a:t>
            </a:r>
            <a:r>
              <a:rPr lang="el-GR"/>
              <a:t>για την μεταφορά σιτηρών</a:t>
            </a:r>
          </a:p>
          <a:p>
            <a:pPr marL="0" indent="0">
              <a:buNone/>
            </a:pPr>
            <a:r>
              <a:rPr lang="el-GR"/>
              <a:t>από και προς την Β. Αμερική. Και τέλος, </a:t>
            </a:r>
          </a:p>
          <a:p>
            <a:pPr marL="0" indent="0">
              <a:buNone/>
            </a:pPr>
            <a:r>
              <a:rPr lang="af-ZA"/>
              <a:t>W </a:t>
            </a:r>
            <a:r>
              <a:rPr lang="el-GR"/>
              <a:t>Το “</a:t>
            </a:r>
            <a:r>
              <a:rPr lang="af-ZA"/>
              <a:t>SYNACOMEX 2000” (Continent Grain Charter Party), </a:t>
            </a:r>
            <a:r>
              <a:rPr lang="el-GR"/>
              <a:t>το οποίο εκδόθηκε το</a:t>
            </a:r>
          </a:p>
          <a:p>
            <a:pPr marL="0" indent="0">
              <a:buNone/>
            </a:pPr>
            <a:r>
              <a:rPr lang="el-GR"/>
              <a:t>1957 από το Εθνικό Συνδικάτο Εξωτερικού Εμπορίου Δημητριακών της Γαλλίας</a:t>
            </a:r>
          </a:p>
          <a:p>
            <a:pPr marL="0" indent="0">
              <a:buNone/>
            </a:pPr>
            <a:r>
              <a:rPr lang="el-GR"/>
              <a:t>(</a:t>
            </a:r>
            <a:r>
              <a:rPr lang="af-ZA"/>
              <a:t>Syndicat National Du Commerce Extérieur Des Céréales), </a:t>
            </a:r>
            <a:r>
              <a:rPr lang="el-GR"/>
              <a:t>για την μεταφορά</a:t>
            </a:r>
          </a:p>
          <a:p>
            <a:pPr marL="0" indent="0">
              <a:buNone/>
            </a:pPr>
            <a:r>
              <a:rPr lang="el-GR"/>
              <a:t>δημητριακών μεταξύ λιμανιών της Ευρώπης</a:t>
            </a:r>
          </a:p>
        </p:txBody>
      </p:sp>
    </p:spTree>
    <p:extLst>
      <p:ext uri="{BB962C8B-B14F-4D97-AF65-F5344CB8AC3E}">
        <p14:creationId xmlns:p14="http://schemas.microsoft.com/office/powerpoint/2010/main" val="122308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132773-8BB2-EE42-AB1D-899F3130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1469"/>
            <a:ext cx="10515600" cy="58554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/>
              <a:t>Από τα παραπάνω ναυλοσύμφωνα, θα αναλυθούν τρία από αυτά. Τα κριτήρια</a:t>
            </a:r>
          </a:p>
          <a:p>
            <a:pPr marL="0" indent="0">
              <a:buNone/>
            </a:pPr>
            <a:r>
              <a:rPr lang="el-GR"/>
              <a:t>που τέθηκαν είχαν στόχο την εύρεση ναυλοσύμφωνων που να διαφοροποιούνται, αλλά</a:t>
            </a:r>
          </a:p>
          <a:p>
            <a:pPr marL="0" indent="0">
              <a:buNone/>
            </a:pPr>
            <a:r>
              <a:rPr lang="el-GR"/>
              <a:t>και ταυτόχρονα να είναι αντιπροσωπευτικά. Η επιλογή τους έγινε σύμφωνα με την</a:t>
            </a:r>
          </a:p>
          <a:p>
            <a:pPr marL="0" indent="0">
              <a:buNone/>
            </a:pPr>
            <a:r>
              <a:rPr lang="el-GR"/>
              <a:t>συχνότητα χρησιμοποίησης τους στην αγορά, την χρονολογία και τους οργανισμούς</a:t>
            </a:r>
          </a:p>
          <a:p>
            <a:pPr marL="0" indent="0">
              <a:buNone/>
            </a:pPr>
            <a:r>
              <a:rPr lang="el-GR"/>
              <a:t>έκδοσης, και τις χώρες καταγωγής τους. Τα ναυλοσύμφωνα τα οποία θα αναλυθούν</a:t>
            </a:r>
          </a:p>
          <a:p>
            <a:pPr marL="0" indent="0">
              <a:buNone/>
            </a:pPr>
            <a:r>
              <a:rPr lang="el-GR"/>
              <a:t>στην παρούσα εργασία είναι (βλ. παράρτημα </a:t>
            </a:r>
            <a:r>
              <a:rPr lang="af-ZA"/>
              <a:t>V): </a:t>
            </a:r>
          </a:p>
          <a:p>
            <a:pPr marL="0" indent="0">
              <a:buNone/>
            </a:pPr>
            <a:r>
              <a:rPr lang="el-GR"/>
              <a:t>α. Το </a:t>
            </a:r>
            <a:r>
              <a:rPr lang="af-ZA"/>
              <a:t>Baltimore Form C Berth Grain Charterparty, </a:t>
            </a:r>
            <a:r>
              <a:rPr lang="el-GR"/>
              <a:t>με το κωδικό όνομα “</a:t>
            </a:r>
            <a:r>
              <a:rPr lang="af-ZA"/>
              <a:t>BFC”. </a:t>
            </a:r>
          </a:p>
          <a:p>
            <a:pPr marL="0" indent="0">
              <a:buNone/>
            </a:pPr>
            <a:r>
              <a:rPr lang="el-GR"/>
              <a:t>Εκδόθηκε το 1913 και είναι εγκεκριμένο από τους </a:t>
            </a:r>
            <a:r>
              <a:rPr lang="af-ZA"/>
              <a:t>North American Export Grain </a:t>
            </a:r>
          </a:p>
          <a:p>
            <a:pPr marL="0" indent="0">
              <a:buNone/>
            </a:pPr>
            <a:r>
              <a:rPr lang="af-ZA"/>
              <a:t>Association, North American Shippers Association </a:t>
            </a:r>
            <a:r>
              <a:rPr lang="el-GR"/>
              <a:t>και </a:t>
            </a:r>
            <a:r>
              <a:rPr lang="af-ZA"/>
              <a:t>New York Produce Exchange, </a:t>
            </a:r>
          </a:p>
          <a:p>
            <a:pPr marL="0" indent="0">
              <a:buNone/>
            </a:pPr>
            <a:r>
              <a:rPr lang="el-GR"/>
              <a:t>επίσης τροποποιήθηκε το 1971.</a:t>
            </a:r>
          </a:p>
        </p:txBody>
      </p:sp>
    </p:spTree>
    <p:extLst>
      <p:ext uri="{BB962C8B-B14F-4D97-AF65-F5344CB8AC3E}">
        <p14:creationId xmlns:p14="http://schemas.microsoft.com/office/powerpoint/2010/main" val="353912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E6231-0E4E-4003-ADF0-E8507B060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314325"/>
            <a:ext cx="11273492" cy="5995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/>
              <a:t>Να</a:t>
            </a:r>
            <a:r>
              <a:rPr lang="en-GB" b="1" dirty="0" err="1"/>
              <a:t>ύλωση</a:t>
            </a:r>
            <a:r>
              <a:rPr lang="en-GB" b="1" dirty="0"/>
              <a:t> </a:t>
            </a:r>
            <a:r>
              <a:rPr lang="en-GB" b="1" dirty="0" err="1"/>
              <a:t>Προθεσμί</a:t>
            </a:r>
            <a:r>
              <a:rPr lang="en-GB" b="1" dirty="0"/>
              <a:t>ας BIMCO Standard Bareboat Charter Agreement</a:t>
            </a:r>
            <a:r>
              <a:rPr lang="en-GB" dirty="0"/>
              <a:t> </a:t>
            </a:r>
            <a:r>
              <a:rPr lang="en-GB" dirty="0" err="1"/>
              <a:t>Πρόκειτ</a:t>
            </a:r>
            <a:r>
              <a:rPr lang="en-GB" dirty="0"/>
              <a:t>αι </a:t>
            </a:r>
            <a:r>
              <a:rPr lang="en-GB" dirty="0" err="1"/>
              <a:t>γι</a:t>
            </a:r>
            <a:r>
              <a:rPr lang="en-GB" dirty="0"/>
              <a:t>α </a:t>
            </a:r>
            <a:r>
              <a:rPr lang="en-GB" dirty="0" err="1"/>
              <a:t>μί</a:t>
            </a:r>
            <a:r>
              <a:rPr lang="en-GB" dirty="0"/>
              <a:t>α π</a:t>
            </a:r>
            <a:r>
              <a:rPr lang="en-GB" dirty="0" err="1"/>
              <a:t>ρότυ</a:t>
            </a:r>
            <a:r>
              <a:rPr lang="en-GB" dirty="0"/>
              <a:t>πη </a:t>
            </a:r>
            <a:r>
              <a:rPr lang="en-GB" dirty="0" err="1"/>
              <a:t>φόρμ</a:t>
            </a:r>
            <a:r>
              <a:rPr lang="en-GB" dirty="0"/>
              <a:t>α επ</a:t>
            </a:r>
            <a:r>
              <a:rPr lang="en-GB" dirty="0" err="1"/>
              <a:t>ισφράγισης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σύν</a:t>
            </a:r>
            <a:r>
              <a:rPr lang="en-GB" dirty="0"/>
              <a:t>α</a:t>
            </a:r>
            <a:r>
              <a:rPr lang="en-GB" dirty="0" err="1"/>
              <a:t>ψης</a:t>
            </a:r>
            <a:r>
              <a:rPr lang="en-GB" dirty="0"/>
              <a:t> </a:t>
            </a:r>
            <a:r>
              <a:rPr lang="en-GB" dirty="0" err="1"/>
              <a:t>συμφωνί</a:t>
            </a:r>
            <a:r>
              <a:rPr lang="en-GB" dirty="0"/>
              <a:t>ας </a:t>
            </a:r>
            <a:r>
              <a:rPr lang="en-GB" dirty="0" err="1"/>
              <a:t>χρονον</a:t>
            </a:r>
            <a:r>
              <a:rPr lang="en-GB" dirty="0"/>
              <a:t>α</a:t>
            </a:r>
            <a:r>
              <a:rPr lang="en-GB" dirty="0" err="1"/>
              <a:t>ύλωσης</a:t>
            </a:r>
            <a:r>
              <a:rPr lang="en-GB" dirty="0"/>
              <a:t> bareboat charter agreement π</a:t>
            </a:r>
            <a:r>
              <a:rPr lang="en-GB" dirty="0" err="1"/>
              <a:t>ου</a:t>
            </a:r>
            <a:r>
              <a:rPr lang="en-GB" dirty="0"/>
              <a:t> </a:t>
            </a:r>
            <a:r>
              <a:rPr lang="en-GB" dirty="0" err="1"/>
              <a:t>συντάχθηκε</a:t>
            </a:r>
            <a:r>
              <a:rPr lang="en-GB" dirty="0"/>
              <a:t> από </a:t>
            </a:r>
            <a:r>
              <a:rPr lang="en-GB" dirty="0" err="1"/>
              <a:t>τον</a:t>
            </a:r>
            <a:r>
              <a:rPr lang="en-GB" dirty="0"/>
              <a:t> </a:t>
            </a:r>
            <a:r>
              <a:rPr lang="en-GB" dirty="0" err="1"/>
              <a:t>οργ</a:t>
            </a:r>
            <a:r>
              <a:rPr lang="en-GB" dirty="0"/>
              <a:t>α</a:t>
            </a:r>
            <a:r>
              <a:rPr lang="en-GB" dirty="0" err="1"/>
              <a:t>νισμό</a:t>
            </a:r>
            <a:r>
              <a:rPr lang="en-GB" dirty="0"/>
              <a:t> Baltic and International Maritime Council </a:t>
            </a:r>
            <a:r>
              <a:rPr lang="en-GB" dirty="0" err="1"/>
              <a:t>στην</a:t>
            </a:r>
            <a:r>
              <a:rPr lang="en-GB" dirty="0"/>
              <a:t> </a:t>
            </a:r>
            <a:r>
              <a:rPr lang="en-GB" dirty="0" err="1"/>
              <a:t>Κο</a:t>
            </a:r>
            <a:r>
              <a:rPr lang="en-GB" dirty="0"/>
              <a:t>π</a:t>
            </a:r>
            <a:r>
              <a:rPr lang="en-GB" dirty="0" err="1"/>
              <a:t>εγχάγη</a:t>
            </a:r>
            <a:r>
              <a:rPr lang="en-GB" dirty="0"/>
              <a:t> </a:t>
            </a:r>
            <a:r>
              <a:rPr lang="en-GB" dirty="0" err="1"/>
              <a:t>το</a:t>
            </a:r>
            <a:r>
              <a:rPr lang="en-GB" dirty="0"/>
              <a:t> 1974. Η α</a:t>
            </a:r>
            <a:r>
              <a:rPr lang="en-GB" dirty="0" err="1"/>
              <a:t>ρχική</a:t>
            </a:r>
            <a:r>
              <a:rPr lang="en-GB" dirty="0"/>
              <a:t> </a:t>
            </a:r>
            <a:r>
              <a:rPr lang="en-GB" dirty="0" err="1"/>
              <a:t>φόρμ</a:t>
            </a:r>
            <a:r>
              <a:rPr lang="en-GB" dirty="0"/>
              <a:t>α </a:t>
            </a:r>
            <a:r>
              <a:rPr lang="en-GB" dirty="0" err="1"/>
              <a:t>δημοσιεύθηκε</a:t>
            </a:r>
            <a:r>
              <a:rPr lang="en-GB" dirty="0"/>
              <a:t> </a:t>
            </a:r>
            <a:r>
              <a:rPr lang="en-GB" dirty="0" err="1"/>
              <a:t>σε</a:t>
            </a:r>
            <a:r>
              <a:rPr lang="en-GB" dirty="0"/>
              <a:t> </a:t>
            </a:r>
            <a:r>
              <a:rPr lang="en-GB" dirty="0" err="1"/>
              <a:t>δύο</a:t>
            </a:r>
            <a:r>
              <a:rPr lang="en-GB" dirty="0"/>
              <a:t> </a:t>
            </a:r>
            <a:r>
              <a:rPr lang="en-GB" dirty="0" err="1"/>
              <a:t>εκδόσεις</a:t>
            </a:r>
            <a:r>
              <a:rPr lang="en-GB" dirty="0"/>
              <a:t>: </a:t>
            </a:r>
            <a:r>
              <a:rPr lang="en-GB" dirty="0" err="1"/>
              <a:t>τη</a:t>
            </a:r>
            <a:r>
              <a:rPr lang="en-GB" dirty="0"/>
              <a:t> BARECON A π</a:t>
            </a:r>
            <a:r>
              <a:rPr lang="en-GB" dirty="0" err="1"/>
              <a:t>ου</a:t>
            </a:r>
            <a:r>
              <a:rPr lang="en-GB" dirty="0"/>
              <a:t> ανα</a:t>
            </a:r>
            <a:r>
              <a:rPr lang="en-GB" dirty="0" err="1"/>
              <a:t>φερότ</a:t>
            </a:r>
            <a:r>
              <a:rPr lang="en-GB" dirty="0"/>
              <a:t>αν </a:t>
            </a:r>
            <a:r>
              <a:rPr lang="en-GB" dirty="0" err="1"/>
              <a:t>στη</a:t>
            </a:r>
            <a:r>
              <a:rPr lang="en-GB" dirty="0"/>
              <a:t> </a:t>
            </a:r>
            <a:r>
              <a:rPr lang="en-GB" dirty="0" err="1"/>
              <a:t>χρονον</a:t>
            </a:r>
            <a:r>
              <a:rPr lang="en-GB" dirty="0"/>
              <a:t>α</a:t>
            </a:r>
            <a:r>
              <a:rPr lang="en-GB" dirty="0" err="1"/>
              <a:t>ύλωση</a:t>
            </a:r>
            <a:r>
              <a:rPr lang="en-GB" dirty="0"/>
              <a:t> υπα</a:t>
            </a:r>
            <a:r>
              <a:rPr lang="en-GB" dirty="0" err="1"/>
              <a:t>ρχόντων</a:t>
            </a:r>
            <a:r>
              <a:rPr lang="en-GB" dirty="0"/>
              <a:t> π</a:t>
            </a:r>
            <a:r>
              <a:rPr lang="en-GB" dirty="0" err="1"/>
              <a:t>λοίων</a:t>
            </a:r>
            <a:r>
              <a:rPr lang="en-GB" dirty="0"/>
              <a:t> </a:t>
            </a:r>
            <a:r>
              <a:rPr lang="en-GB" dirty="0" err="1"/>
              <a:t>με</a:t>
            </a:r>
            <a:r>
              <a:rPr lang="en-GB" dirty="0"/>
              <a:t> ή </a:t>
            </a:r>
            <a:r>
              <a:rPr lang="en-GB" dirty="0" err="1"/>
              <a:t>χωρίς</a:t>
            </a:r>
            <a:r>
              <a:rPr lang="en-GB" dirty="0"/>
              <a:t> υπ</a:t>
            </a:r>
            <a:r>
              <a:rPr lang="en-GB" dirty="0" err="1"/>
              <a:t>οθήκη</a:t>
            </a:r>
            <a:r>
              <a:rPr lang="en-GB" dirty="0"/>
              <a:t> και </a:t>
            </a:r>
            <a:r>
              <a:rPr lang="en-GB" dirty="0" err="1"/>
              <a:t>τη</a:t>
            </a:r>
            <a:r>
              <a:rPr lang="en-GB" dirty="0"/>
              <a:t> BARECON B π</a:t>
            </a:r>
            <a:r>
              <a:rPr lang="en-GB" dirty="0" err="1"/>
              <a:t>ου</a:t>
            </a:r>
            <a:r>
              <a:rPr lang="en-GB" dirty="0"/>
              <a:t> ανα</a:t>
            </a:r>
            <a:r>
              <a:rPr lang="en-GB" dirty="0" err="1"/>
              <a:t>φερότ</a:t>
            </a:r>
            <a:r>
              <a:rPr lang="en-GB" dirty="0"/>
              <a:t>αν </a:t>
            </a:r>
            <a:r>
              <a:rPr lang="en-GB" dirty="0" err="1"/>
              <a:t>στη</a:t>
            </a:r>
            <a:r>
              <a:rPr lang="en-GB" dirty="0"/>
              <a:t> να</a:t>
            </a:r>
            <a:r>
              <a:rPr lang="en-GB" dirty="0" err="1"/>
              <a:t>ύλωση</a:t>
            </a:r>
            <a:r>
              <a:rPr lang="en-GB" dirty="0"/>
              <a:t> new-buildings </a:t>
            </a:r>
            <a:r>
              <a:rPr lang="en-GB" dirty="0" err="1"/>
              <a:t>με</a:t>
            </a:r>
            <a:r>
              <a:rPr lang="en-GB" dirty="0"/>
              <a:t> </a:t>
            </a:r>
            <a:r>
              <a:rPr lang="en-GB" dirty="0" err="1"/>
              <a:t>κά</a:t>
            </a:r>
            <a:r>
              <a:rPr lang="en-GB" dirty="0"/>
              <a:t>π</a:t>
            </a:r>
            <a:r>
              <a:rPr lang="en-GB" dirty="0" err="1"/>
              <a:t>οι</a:t>
            </a:r>
            <a:r>
              <a:rPr lang="en-GB" dirty="0"/>
              <a:t>α </a:t>
            </a:r>
            <a:r>
              <a:rPr lang="en-GB" dirty="0" err="1"/>
              <a:t>μορφή</a:t>
            </a:r>
            <a:r>
              <a:rPr lang="en-GB" dirty="0"/>
              <a:t> </a:t>
            </a:r>
            <a:r>
              <a:rPr lang="en-GB" dirty="0" err="1"/>
              <a:t>χρημ</a:t>
            </a:r>
            <a:r>
              <a:rPr lang="en-GB" dirty="0"/>
              <a:t>α</a:t>
            </a:r>
            <a:r>
              <a:rPr lang="en-GB" dirty="0" err="1"/>
              <a:t>τοδότησης</a:t>
            </a:r>
            <a:r>
              <a:rPr lang="en-GB" dirty="0"/>
              <a:t>. </a:t>
            </a:r>
            <a:endParaRPr lang="en-GB" dirty="0" err="1"/>
          </a:p>
          <a:p>
            <a:pPr marL="0" indent="0">
              <a:buNone/>
            </a:pPr>
            <a:r>
              <a:rPr lang="en-GB" dirty="0" err="1"/>
              <a:t>Οι</a:t>
            </a:r>
            <a:r>
              <a:rPr lang="en-GB" dirty="0"/>
              <a:t> </a:t>
            </a:r>
            <a:r>
              <a:rPr lang="en-GB" dirty="0" err="1"/>
              <a:t>συνεχείς</a:t>
            </a:r>
            <a:r>
              <a:rPr lang="en-GB" dirty="0"/>
              <a:t> </a:t>
            </a:r>
            <a:r>
              <a:rPr lang="en-GB" dirty="0" err="1"/>
              <a:t>εξελίξεις</a:t>
            </a:r>
            <a:r>
              <a:rPr lang="en-GB" dirty="0"/>
              <a:t> </a:t>
            </a:r>
            <a:r>
              <a:rPr lang="en-GB" dirty="0" err="1"/>
              <a:t>όμως</a:t>
            </a:r>
            <a:r>
              <a:rPr lang="en-GB" dirty="0"/>
              <a:t> </a:t>
            </a:r>
            <a:r>
              <a:rPr lang="en-GB" dirty="0" err="1"/>
              <a:t>στον</a:t>
            </a:r>
            <a:r>
              <a:rPr lang="en-GB" dirty="0"/>
              <a:t> </a:t>
            </a:r>
            <a:r>
              <a:rPr lang="en-GB" dirty="0" err="1"/>
              <a:t>κλάδο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να</a:t>
            </a:r>
            <a:r>
              <a:rPr lang="en-GB" dirty="0" err="1"/>
              <a:t>υτιλί</a:t>
            </a:r>
            <a:r>
              <a:rPr lang="en-GB" dirty="0"/>
              <a:t>ας, </a:t>
            </a:r>
            <a:r>
              <a:rPr lang="en-GB" dirty="0" err="1"/>
              <a:t>οδήγησ</a:t>
            </a:r>
            <a:r>
              <a:rPr lang="en-GB" dirty="0"/>
              <a:t>αν </a:t>
            </a:r>
            <a:r>
              <a:rPr lang="en-GB" dirty="0" err="1"/>
              <a:t>στην</a:t>
            </a:r>
            <a:r>
              <a:rPr lang="en-GB" dirty="0"/>
              <a:t> ανα</a:t>
            </a:r>
            <a:r>
              <a:rPr lang="en-GB" dirty="0" err="1"/>
              <a:t>θεώρησή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και </a:t>
            </a:r>
            <a:r>
              <a:rPr lang="en-GB" dirty="0" err="1"/>
              <a:t>τη</a:t>
            </a:r>
            <a:r>
              <a:rPr lang="en-GB" dirty="0"/>
              <a:t> </a:t>
            </a:r>
            <a:r>
              <a:rPr lang="en-GB" dirty="0" err="1"/>
              <a:t>σύμ</a:t>
            </a:r>
            <a:r>
              <a:rPr lang="en-GB" dirty="0"/>
              <a:t>π</a:t>
            </a:r>
            <a:r>
              <a:rPr lang="en-GB" dirty="0" err="1"/>
              <a:t>τυξη</a:t>
            </a:r>
            <a:r>
              <a:rPr lang="en-GB" dirty="0"/>
              <a:t> </a:t>
            </a:r>
            <a:r>
              <a:rPr lang="en-GB" dirty="0" err="1"/>
              <a:t>των</a:t>
            </a:r>
            <a:r>
              <a:rPr lang="en-GB" dirty="0"/>
              <a:t> </a:t>
            </a:r>
            <a:r>
              <a:rPr lang="en-GB" dirty="0" err="1"/>
              <a:t>δύο</a:t>
            </a:r>
            <a:r>
              <a:rPr lang="en-GB" dirty="0"/>
              <a:t> υπο-</a:t>
            </a:r>
            <a:r>
              <a:rPr lang="en-GB" dirty="0" err="1"/>
              <a:t>φορμών</a:t>
            </a:r>
            <a:r>
              <a:rPr lang="en-GB" dirty="0"/>
              <a:t> </a:t>
            </a:r>
            <a:r>
              <a:rPr lang="en-GB" dirty="0" err="1"/>
              <a:t>σε</a:t>
            </a:r>
            <a:r>
              <a:rPr lang="en-GB" dirty="0"/>
              <a:t> </a:t>
            </a:r>
            <a:r>
              <a:rPr lang="en-GB" dirty="0" err="1"/>
              <a:t>μί</a:t>
            </a:r>
            <a:r>
              <a:rPr lang="en-GB" dirty="0"/>
              <a:t>α </a:t>
            </a:r>
            <a:r>
              <a:rPr lang="en-GB" dirty="0" err="1"/>
              <a:t>κοινή</a:t>
            </a:r>
            <a:r>
              <a:rPr lang="en-GB" dirty="0"/>
              <a:t> </a:t>
            </a:r>
            <a:r>
              <a:rPr lang="en-GB" dirty="0" err="1"/>
              <a:t>φόρμ</a:t>
            </a:r>
            <a:r>
              <a:rPr lang="en-GB" dirty="0"/>
              <a:t>α – </a:t>
            </a:r>
            <a:r>
              <a:rPr lang="en-GB" dirty="0" err="1"/>
              <a:t>τη</a:t>
            </a:r>
            <a:r>
              <a:rPr lang="en-GB" dirty="0"/>
              <a:t> BARECON 2001 – η οπ</a:t>
            </a:r>
            <a:r>
              <a:rPr lang="en-GB" dirty="0" err="1"/>
              <a:t>οί</a:t>
            </a:r>
            <a:r>
              <a:rPr lang="en-GB" dirty="0"/>
              <a:t>α π</a:t>
            </a:r>
            <a:r>
              <a:rPr lang="en-GB" dirty="0" err="1"/>
              <a:t>εριέχει</a:t>
            </a:r>
            <a:r>
              <a:rPr lang="en-GB" dirty="0"/>
              <a:t> </a:t>
            </a:r>
            <a:r>
              <a:rPr lang="en-GB" dirty="0" err="1"/>
              <a:t>ορισμένες</a:t>
            </a:r>
            <a:r>
              <a:rPr lang="en-GB" dirty="0"/>
              <a:t> επιπ</a:t>
            </a:r>
            <a:r>
              <a:rPr lang="en-GB" dirty="0" err="1"/>
              <a:t>λέον</a:t>
            </a:r>
            <a:r>
              <a:rPr lang="en-GB" dirty="0"/>
              <a:t> </a:t>
            </a:r>
            <a:r>
              <a:rPr lang="en-GB" dirty="0" err="1"/>
              <a:t>ενότητες</a:t>
            </a:r>
            <a:r>
              <a:rPr lang="en-GB" dirty="0"/>
              <a:t> </a:t>
            </a:r>
            <a:r>
              <a:rPr lang="en-GB" dirty="0" err="1"/>
              <a:t>μόνο</a:t>
            </a:r>
            <a:r>
              <a:rPr lang="en-GB" dirty="0"/>
              <a:t>, </a:t>
            </a:r>
            <a:r>
              <a:rPr lang="en-GB" dirty="0" err="1"/>
              <a:t>γι</a:t>
            </a:r>
            <a:r>
              <a:rPr lang="en-GB" dirty="0"/>
              <a:t>α </a:t>
            </a:r>
            <a:r>
              <a:rPr lang="en-GB" dirty="0" err="1"/>
              <a:t>την</a:t>
            </a:r>
            <a:r>
              <a:rPr lang="en-GB" dirty="0"/>
              <a:t> π</a:t>
            </a:r>
            <a:r>
              <a:rPr lang="en-GB" dirty="0" err="1"/>
              <a:t>ερί</a:t>
            </a:r>
            <a:r>
              <a:rPr lang="en-GB" dirty="0"/>
              <a:t>π</a:t>
            </a:r>
            <a:r>
              <a:rPr lang="en-GB" dirty="0" err="1"/>
              <a:t>τωση</a:t>
            </a:r>
            <a:r>
              <a:rPr lang="en-GB" dirty="0"/>
              <a:t> </a:t>
            </a:r>
            <a:r>
              <a:rPr lang="en-GB" dirty="0" err="1"/>
              <a:t>των</a:t>
            </a:r>
            <a:r>
              <a:rPr lang="en-GB" dirty="0"/>
              <a:t> new buildings.</a:t>
            </a:r>
          </a:p>
        </p:txBody>
      </p:sp>
    </p:spTree>
    <p:extLst>
      <p:ext uri="{BB962C8B-B14F-4D97-AF65-F5344CB8AC3E}">
        <p14:creationId xmlns:p14="http://schemas.microsoft.com/office/powerpoint/2010/main" val="3617884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2">
            <a:extLst>
              <a:ext uri="{FF2B5EF4-FFF2-40B4-BE49-F238E27FC236}">
                <a16:creationId xmlns:a16="http://schemas.microsoft.com/office/drawing/2014/main" id="{41BA9E09-325A-CE45-BA59-9045FBD3B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81" y="95250"/>
            <a:ext cx="11096625" cy="676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4057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Χρηματοδότηση Απόκτησης Πλοίου</vt:lpstr>
      <vt:lpstr>PowerPoint Presentation</vt:lpstr>
      <vt:lpstr>PowerPoint Presentation</vt:lpstr>
      <vt:lpstr>PowerPoint Presentation</vt:lpstr>
      <vt:lpstr>Μειονεκτήματα Μοντέλου Sale and Lease Back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cp:revision>7</cp:revision>
  <dcterms:modified xsi:type="dcterms:W3CDTF">2017-11-02T18:40:20Z</dcterms:modified>
</cp:coreProperties>
</file>